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1"/>
  </p:sldMasterIdLst>
  <p:notesMasterIdLst>
    <p:notesMasterId r:id="rId23"/>
  </p:notesMasterIdLst>
  <p:sldIdLst>
    <p:sldId id="256" r:id="rId2"/>
    <p:sldId id="265" r:id="rId3"/>
    <p:sldId id="294" r:id="rId4"/>
    <p:sldId id="266" r:id="rId5"/>
    <p:sldId id="267" r:id="rId6"/>
    <p:sldId id="268" r:id="rId7"/>
    <p:sldId id="276" r:id="rId8"/>
    <p:sldId id="277" r:id="rId9"/>
    <p:sldId id="270" r:id="rId10"/>
    <p:sldId id="279" r:id="rId11"/>
    <p:sldId id="280" r:id="rId12"/>
    <p:sldId id="281" r:id="rId13"/>
    <p:sldId id="271" r:id="rId14"/>
    <p:sldId id="272" r:id="rId15"/>
    <p:sldId id="275" r:id="rId16"/>
    <p:sldId id="282" r:id="rId17"/>
    <p:sldId id="283" r:id="rId18"/>
    <p:sldId id="293" r:id="rId19"/>
    <p:sldId id="285" r:id="rId20"/>
    <p:sldId id="289" r:id="rId21"/>
    <p:sldId id="27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00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447" autoAdjust="0"/>
  </p:normalViewPr>
  <p:slideViewPr>
    <p:cSldViewPr snapToGrid="0">
      <p:cViewPr varScale="1">
        <p:scale>
          <a:sx n="59" d="100"/>
          <a:sy n="59" d="100"/>
        </p:scale>
        <p:origin x="1176" y="60"/>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3AF19-BFDB-43DA-961F-606F79099D37}" type="datetimeFigureOut">
              <a:rPr lang="en-US" smtClean="0"/>
              <a:t>6/21/2021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FCB50-E303-4BF8-98B5-C0C2F964B43B}" type="slidenum">
              <a:rPr lang="en-US" smtClean="0"/>
              <a:t>‹#›</a:t>
            </a:fld>
            <a:endParaRPr lang="en-US"/>
          </a:p>
        </p:txBody>
      </p:sp>
    </p:spTree>
    <p:extLst>
      <p:ext uri="{BB962C8B-B14F-4D97-AF65-F5344CB8AC3E}">
        <p14:creationId xmlns:p14="http://schemas.microsoft.com/office/powerpoint/2010/main" val="51717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1</a:t>
            </a:fld>
            <a:endParaRPr lang="en-US"/>
          </a:p>
        </p:txBody>
      </p:sp>
    </p:spTree>
    <p:extLst>
      <p:ext uri="{BB962C8B-B14F-4D97-AF65-F5344CB8AC3E}">
        <p14:creationId xmlns:p14="http://schemas.microsoft.com/office/powerpoint/2010/main" val="139831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Every risk can be addressed in one of four ways.  NIST 800-39 details in depth on the following concepts. </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Mitigate—Risk mitigation planning is the process of developing options and actions to reduce threats. Most security controls revolve around mitigating risks.</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Eliminate—Eliminating a risk entirely is hard to do, especially as threats evolve. This will typically result in a change in design.</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Transfer—Moving the risk responsibility from one area to another, for example, moving a server from on prem to in the cloud, thus transferring some risk to the cloud provider.</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Accept—If an organization is unable to mitigate, eliminate or transfer the risk, then it is accepting that risk. These may or may not be temporary risks that should be monitored. </a:t>
            </a:r>
          </a:p>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12</a:t>
            </a:fld>
            <a:endParaRPr lang="en-US"/>
          </a:p>
        </p:txBody>
      </p:sp>
    </p:spTree>
    <p:extLst>
      <p:ext uri="{BB962C8B-B14F-4D97-AF65-F5344CB8AC3E}">
        <p14:creationId xmlns:p14="http://schemas.microsoft.com/office/powerpoint/2010/main" val="3235984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13</a:t>
            </a:fld>
            <a:endParaRPr lang="en-US"/>
          </a:p>
        </p:txBody>
      </p:sp>
    </p:spTree>
    <p:extLst>
      <p:ext uri="{BB962C8B-B14F-4D97-AF65-F5344CB8AC3E}">
        <p14:creationId xmlns:p14="http://schemas.microsoft.com/office/powerpoint/2010/main" val="1378940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Penetration testing occurs at this phase and can be done by either the organization itself or can be outsourced by a security company. There are pros and cons to both situations. Testing can also be done via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whitebox</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pentester</a:t>
            </a:r>
            <a:r>
              <a:rPr lang="en-US" sz="1100" dirty="0">
                <a:effectLst/>
                <a:latin typeface="Calibri" panose="020F0502020204030204" pitchFamily="34" charset="0"/>
                <a:ea typeface="Calibri" panose="020F0502020204030204" pitchFamily="34" charset="0"/>
                <a:cs typeface="Times New Roman" panose="02020603050405020304" pitchFamily="18" charset="0"/>
              </a:rPr>
              <a:t> understand the design and has information) or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blackbox</a:t>
            </a:r>
            <a:r>
              <a:rPr lang="en-US" sz="1100" dirty="0">
                <a:effectLst/>
                <a:latin typeface="Calibri" panose="020F0502020204030204" pitchFamily="34" charset="0"/>
                <a:ea typeface="Calibri" panose="020F0502020204030204" pitchFamily="34" charset="0"/>
                <a:cs typeface="Times New Roman" panose="02020603050405020304" pitchFamily="18" charset="0"/>
              </a:rPr>
              <a:t> (no information)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method.Whitebox</a:t>
            </a:r>
            <a:r>
              <a:rPr lang="en-US" sz="1100" dirty="0">
                <a:effectLst/>
                <a:latin typeface="Calibri" panose="020F0502020204030204" pitchFamily="34" charset="0"/>
                <a:ea typeface="Calibri" panose="020F0502020204030204" pitchFamily="34" charset="0"/>
                <a:cs typeface="Times New Roman" panose="02020603050405020304" pitchFamily="18" charset="0"/>
              </a:rPr>
              <a:t> testing is the preferred method. When a penetration tester has all the design data, less effort is spent on trying to figure out how the application works. Remember – a real malicious hacker will have much more time on his/her hands. </a:t>
            </a:r>
          </a:p>
          <a:p>
            <a:pPr marL="0" marR="0">
              <a:lnSpc>
                <a:spcPct val="20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regard to whether or not you should perform an internal assessment or have the test outsourced, here are a couple of considerations: </a:t>
            </a:r>
          </a:p>
          <a:p>
            <a:pPr marL="0" marR="0">
              <a:lnSpc>
                <a:spcPct val="20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Internal Testing </a:t>
            </a:r>
          </a:p>
          <a:p>
            <a:pPr marL="742950" marR="0" lvl="1" indent="-285750">
              <a:lnSpc>
                <a:spcPct val="200000"/>
              </a:lnSpc>
              <a:spcBef>
                <a:spcPts val="0"/>
              </a:spcBef>
              <a:spcAft>
                <a:spcPts val="800"/>
              </a:spcAft>
              <a:buFont typeface="Wingdings 3" panose="050401020108070707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May be more cost effective, can be more frequently done.</a:t>
            </a:r>
          </a:p>
          <a:p>
            <a:pPr marL="742950" marR="0" lvl="1" indent="-285750">
              <a:lnSpc>
                <a:spcPct val="200000"/>
              </a:lnSpc>
              <a:spcBef>
                <a:spcPts val="0"/>
              </a:spcBef>
              <a:spcAft>
                <a:spcPts val="800"/>
              </a:spcAft>
              <a:buFont typeface="Wingdings 3" panose="050401020108070707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May be considered less trustworthy from an outside perspective.</a:t>
            </a:r>
          </a:p>
          <a:p>
            <a:pPr marL="742950" marR="0" lvl="1" indent="-285750">
              <a:lnSpc>
                <a:spcPct val="200000"/>
              </a:lnSpc>
              <a:spcBef>
                <a:spcPts val="0"/>
              </a:spcBef>
              <a:spcAft>
                <a:spcPts val="800"/>
              </a:spcAft>
              <a:buFont typeface="Wingdings 3" panose="050401020108070707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May not have the expertise in all domains.</a:t>
            </a:r>
          </a:p>
          <a:p>
            <a:pPr marL="0" marR="0">
              <a:lnSpc>
                <a:spcPct val="200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Outsourcing</a:t>
            </a:r>
          </a:p>
          <a:p>
            <a:pPr marL="742950" marR="0" lvl="1" indent="-285750">
              <a:lnSpc>
                <a:spcPct val="200000"/>
              </a:lnSpc>
              <a:spcBef>
                <a:spcPts val="0"/>
              </a:spcBef>
              <a:spcAft>
                <a:spcPts val="800"/>
              </a:spcAft>
              <a:buFont typeface="Wingdings 3" panose="050401020108070707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Reliable, consistent results and reporting</a:t>
            </a:r>
          </a:p>
          <a:p>
            <a:pPr marL="742950" marR="0" lvl="1" indent="-285750">
              <a:lnSpc>
                <a:spcPct val="200000"/>
              </a:lnSpc>
              <a:spcBef>
                <a:spcPts val="0"/>
              </a:spcBef>
              <a:spcAft>
                <a:spcPts val="800"/>
              </a:spcAft>
              <a:buFont typeface="Wingdings 3" panose="050401020108070707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More trustworthy from an outside perspective</a:t>
            </a:r>
          </a:p>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14</a:t>
            </a:fld>
            <a:endParaRPr lang="en-US"/>
          </a:p>
        </p:txBody>
      </p:sp>
    </p:spTree>
    <p:extLst>
      <p:ext uri="{BB962C8B-B14F-4D97-AF65-F5344CB8AC3E}">
        <p14:creationId xmlns:p14="http://schemas.microsoft.com/office/powerpoint/2010/main" val="3345699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15</a:t>
            </a:fld>
            <a:endParaRPr lang="en-US"/>
          </a:p>
        </p:txBody>
      </p:sp>
    </p:spTree>
    <p:extLst>
      <p:ext uri="{BB962C8B-B14F-4D97-AF65-F5344CB8AC3E}">
        <p14:creationId xmlns:p14="http://schemas.microsoft.com/office/powerpoint/2010/main" val="4189840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16</a:t>
            </a:fld>
            <a:endParaRPr lang="en-US"/>
          </a:p>
        </p:txBody>
      </p:sp>
    </p:spTree>
    <p:extLst>
      <p:ext uri="{BB962C8B-B14F-4D97-AF65-F5344CB8AC3E}">
        <p14:creationId xmlns:p14="http://schemas.microsoft.com/office/powerpoint/2010/main" val="269107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 Failure to involve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appsec</a:t>
            </a:r>
            <a:r>
              <a:rPr lang="en-US" sz="1800" dirty="0">
                <a:effectLst/>
                <a:latin typeface="Calibri" panose="020F0502020204030204" pitchFamily="34" charset="0"/>
                <a:ea typeface="Calibri" panose="020F0502020204030204" pitchFamily="34" charset="0"/>
                <a:cs typeface="Times New Roman" panose="02020603050405020304" pitchFamily="18" charset="0"/>
              </a:rPr>
              <a:t>: Where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appsec</a:t>
            </a:r>
            <a:r>
              <a:rPr lang="en-US" sz="1800" dirty="0">
                <a:effectLst/>
                <a:latin typeface="Calibri" panose="020F0502020204030204" pitchFamily="34" charset="0"/>
                <a:ea typeface="Calibri" panose="020F0502020204030204" pitchFamily="34" charset="0"/>
                <a:cs typeface="Times New Roman" panose="02020603050405020304" pitchFamily="18" charset="0"/>
              </a:rPr>
              <a:t> involvement is limited or too late in the SSDLC ­can result in expensive fixes and breaches later. Some programs significantly limit the scope of their application security group to just a few responsibilities. If the entire SSDLC has coverage by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 group, that is acceptable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Lack of requirements either existing or project specific can result in misconfigurations and vulnerabilities. Requirements need to be in a ‘shall’ format and not leave any wiggle room for people to misinterpret or go around the defined requirements. There should already be high level requirements that are common among all applications. It may be helpful to have a set of requirements that are prewritten before design/development begins. some examples are:</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application shall use HTTPS, The Open-Source components shall be the latest stable version, The principal of least privilege shall be in accordance with X, Y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17</a:t>
            </a:fld>
            <a:endParaRPr lang="en-US"/>
          </a:p>
        </p:txBody>
      </p:sp>
    </p:spTree>
    <p:extLst>
      <p:ext uri="{BB962C8B-B14F-4D97-AF65-F5344CB8AC3E}">
        <p14:creationId xmlns:p14="http://schemas.microsoft.com/office/powerpoint/2010/main" val="1400045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­It’s one thing to write a robust procedure, its another thing entirely to make sure that they are communicated and followed. Additionally, there should be security “gates” that ensure the processes are followed. For example, if you write a set of processes, are you sure that employees are following them? Someone (a person or a group) should review the application against the applicable set of processes.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#4 ­Metrics are a valuable tool that show areas that need improvement or show program status. There will always be a need to improve the program and at times, metrics may make your job stressful. Showcasing where the program needs improvement may put you in an uncomfortable position when presenting to upper-level management; ­Do not be intimidated! The metrics should be an honest representation of the program. If you are making improvements and showing that over time, you will be more respected for the honesty than using “fluff” or “feel good metrics.” “Fluff” or “feel good metrics” are metrics that are either are not a true representation of the program or useless metrics that look good to executive staff. People will eventually see through the “feel good” metrics.</a:t>
            </a:r>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18</a:t>
            </a:fld>
            <a:endParaRPr lang="en-US"/>
          </a:p>
        </p:txBody>
      </p:sp>
    </p:spTree>
    <p:extLst>
      <p:ext uri="{BB962C8B-B14F-4D97-AF65-F5344CB8AC3E}">
        <p14:creationId xmlns:p14="http://schemas.microsoft.com/office/powerpoint/2010/main" val="3651673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An application inventory is a database that has a list of all your applications. If this does not exist or is not frequently reviewed and updated – it is highly likely that you will miss something. Also, the need for this database and accuracy significant goes up with the size of the company.</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#6 Tracking Vulnerabilities/bugs using an effective tool is imperative. It’s one thing to record them but entirely another to follow up and ensure they get remediated.  An important metric that can be generated from this is ‘Mean time to remediation,’ or the typical amount of time that it takes to remediate a vulnerability, bug or risk.</a:t>
            </a:r>
          </a:p>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19</a:t>
            </a:fld>
            <a:endParaRPr lang="en-US"/>
          </a:p>
        </p:txBody>
      </p:sp>
    </p:spTree>
    <p:extLst>
      <p:ext uri="{BB962C8B-B14F-4D97-AF65-F5344CB8AC3E}">
        <p14:creationId xmlns:p14="http://schemas.microsoft.com/office/powerpoint/2010/main" val="2886362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 Relying 100% on automation ­or having 0% will affect your organization. It may seem like 100% automation is the way to go but the reality is that human review, especially during the design phase is critical. The right balance varies per company, but it is common for the CI/CD pipeline to have unreviewed releases that actually have vulnerabilities that would have been caught if a human had reviewed the release. Alternatively, 0% automation will result in an extremely slow-release process that could also introduce vulnerabilities because a human did not thoroughly review a portion of the SSDLC where a tool or script would have caught easily.</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are starting with 0-10% automation, work your way up slowly. The team should understand the process well and be able to do the tasks without a tool before one is added in. For example, if you are incorporating a SAST tool into the CI/CD pipeline, one should be comfortable with reviewing code and following the code review process. This will ensure that the company chooses right tool and that it will be implemented properly. </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maturity level of the organization will also need to be taken into consideration. In relation to CMM, ITIL, what is your maturity level? Knowing this will help understand the level of automation required and developing a roadmap in accordance with the goals.</a:t>
            </a:r>
          </a:p>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20</a:t>
            </a:fld>
            <a:endParaRPr lang="en-US"/>
          </a:p>
        </p:txBody>
      </p:sp>
    </p:spTree>
    <p:extLst>
      <p:ext uri="{BB962C8B-B14F-4D97-AF65-F5344CB8AC3E}">
        <p14:creationId xmlns:p14="http://schemas.microsoft.com/office/powerpoint/2010/main" val="3557410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21</a:t>
            </a:fld>
            <a:endParaRPr lang="en-US"/>
          </a:p>
        </p:txBody>
      </p:sp>
    </p:spTree>
    <p:extLst>
      <p:ext uri="{BB962C8B-B14F-4D97-AF65-F5344CB8AC3E}">
        <p14:creationId xmlns:p14="http://schemas.microsoft.com/office/powerpoint/2010/main" val="57699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3</a:t>
            </a:fld>
            <a:endParaRPr lang="en-US"/>
          </a:p>
        </p:txBody>
      </p:sp>
    </p:spTree>
    <p:extLst>
      <p:ext uri="{BB962C8B-B14F-4D97-AF65-F5344CB8AC3E}">
        <p14:creationId xmlns:p14="http://schemas.microsoft.com/office/powerpoint/2010/main" val="348913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5</a:t>
            </a:fld>
            <a:endParaRPr lang="en-US"/>
          </a:p>
        </p:txBody>
      </p:sp>
    </p:spTree>
    <p:extLst>
      <p:ext uri="{BB962C8B-B14F-4D97-AF65-F5344CB8AC3E}">
        <p14:creationId xmlns:p14="http://schemas.microsoft.com/office/powerpoint/2010/main" val="345060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6</a:t>
            </a:fld>
            <a:endParaRPr lang="en-US"/>
          </a:p>
        </p:txBody>
      </p:sp>
    </p:spTree>
    <p:extLst>
      <p:ext uri="{BB962C8B-B14F-4D97-AF65-F5344CB8AC3E}">
        <p14:creationId xmlns:p14="http://schemas.microsoft.com/office/powerpoint/2010/main" val="2316475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7</a:t>
            </a:fld>
            <a:endParaRPr lang="en-US"/>
          </a:p>
        </p:txBody>
      </p:sp>
    </p:spTree>
    <p:extLst>
      <p:ext uri="{BB962C8B-B14F-4D97-AF65-F5344CB8AC3E}">
        <p14:creationId xmlns:p14="http://schemas.microsoft.com/office/powerpoint/2010/main" val="3401517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8</a:t>
            </a:fld>
            <a:endParaRPr lang="en-US"/>
          </a:p>
        </p:txBody>
      </p:sp>
    </p:spTree>
    <p:extLst>
      <p:ext uri="{BB962C8B-B14F-4D97-AF65-F5344CB8AC3E}">
        <p14:creationId xmlns:p14="http://schemas.microsoft.com/office/powerpoint/2010/main" val="2893257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9</a:t>
            </a:fld>
            <a:endParaRPr lang="en-US"/>
          </a:p>
        </p:txBody>
      </p:sp>
    </p:spTree>
    <p:extLst>
      <p:ext uri="{BB962C8B-B14F-4D97-AF65-F5344CB8AC3E}">
        <p14:creationId xmlns:p14="http://schemas.microsoft.com/office/powerpoint/2010/main" val="1051665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goal</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threat modeling is to get an overall understanding of the application being designed. When the team clearly understands the design, they can also understand the potential threat vectors. Mitigating these threats early can result in money saved later. When things are found postproduction, it costs a lot more time (think approvals and testing) to fix. </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Data Flows, Schemas, Diagrams, Requirements, Design Documentation or Baseline Standards can be used as input into this exercise. </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be able to organize and frame the discussion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methodology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recommended. STRIDE is one of the most prevalent ones, it has been around since 1999 and stands the test of time. The chosen methodology should be tailored to fit into any product… It should be versatile. </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Models: STRIDE, PASTA, LINDUNN, OCTAVE, etc. ((See back up slide for more))</a:t>
            </a:r>
          </a:p>
          <a:p>
            <a:endParaRPr lang="en-US" dirty="0"/>
          </a:p>
        </p:txBody>
      </p:sp>
      <p:sp>
        <p:nvSpPr>
          <p:cNvPr id="4" name="Slide Number Placeholder 3"/>
          <p:cNvSpPr>
            <a:spLocks noGrp="1"/>
          </p:cNvSpPr>
          <p:nvPr>
            <p:ph type="sldNum" sz="quarter" idx="5"/>
          </p:nvPr>
        </p:nvSpPr>
        <p:spPr/>
        <p:txBody>
          <a:bodyPr/>
          <a:lstStyle/>
          <a:p>
            <a:fld id="{8ABFCB50-E303-4BF8-98B5-C0C2F964B43B}" type="slidenum">
              <a:rPr lang="en-US" smtClean="0"/>
              <a:t>10</a:t>
            </a:fld>
            <a:endParaRPr lang="en-US"/>
          </a:p>
        </p:txBody>
      </p:sp>
    </p:spTree>
    <p:extLst>
      <p:ext uri="{BB962C8B-B14F-4D97-AF65-F5344CB8AC3E}">
        <p14:creationId xmlns:p14="http://schemas.microsoft.com/office/powerpoint/2010/main" val="1483458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Threat modeling is of no value if nothing is done with data. An initial risk assessment can be completed after the threat model is done. You can create your own risk worksheet or use an existing methodology. For example, The IANS Pragmatic Threat Modeling Toolkit is a spreadsheet that helps organizations walk through the DREAD framework. DREAD uses a risk quantification scheme and is the mnemonic for Damage, Reproducibility, Exploitability, Affected Users, Discoverability. </a:t>
            </a:r>
          </a:p>
          <a:p>
            <a:pPr marL="0" marR="0">
              <a:lnSpc>
                <a:spcPct val="20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Risks are rated on a scale of 1-10. </a:t>
            </a:r>
          </a:p>
          <a:p>
            <a:endParaRPr lang="en-US" sz="900" dirty="0"/>
          </a:p>
        </p:txBody>
      </p:sp>
      <p:sp>
        <p:nvSpPr>
          <p:cNvPr id="4" name="Slide Number Placeholder 3"/>
          <p:cNvSpPr>
            <a:spLocks noGrp="1"/>
          </p:cNvSpPr>
          <p:nvPr>
            <p:ph type="sldNum" sz="quarter" idx="5"/>
          </p:nvPr>
        </p:nvSpPr>
        <p:spPr/>
        <p:txBody>
          <a:bodyPr/>
          <a:lstStyle/>
          <a:p>
            <a:fld id="{8ABFCB50-E303-4BF8-98B5-C0C2F964B43B}" type="slidenum">
              <a:rPr lang="en-US" smtClean="0"/>
              <a:t>11</a:t>
            </a:fld>
            <a:endParaRPr lang="en-US"/>
          </a:p>
        </p:txBody>
      </p:sp>
    </p:spTree>
    <p:extLst>
      <p:ext uri="{BB962C8B-B14F-4D97-AF65-F5344CB8AC3E}">
        <p14:creationId xmlns:p14="http://schemas.microsoft.com/office/powerpoint/2010/main" val="132512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2AC24A9-CCB6-4F8D-B8DB-C2F3692CFA5A}" type="datetimeFigureOut">
              <a:rPr lang="en-US" smtClean="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86689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002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61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2155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89050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309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6/21/2021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11839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6/21/2021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74433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6/21/2021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1083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6/21/2021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5675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49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2AC24A9-CCB6-4F8D-B8DB-C2F3692CFA5A}" type="datetimeFigureOut">
              <a:rPr lang="en-US" smtClean="0"/>
              <a:t>6/21/2021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2DC25EE-239B-4C5F-AAD1-255A7D5F1EE2}"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401903"/>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nataliewarnert.com/the-battle-im-sick-of-fight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dreads.com/work/quotes/7440683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Multicolored network background">
            <a:extLst>
              <a:ext uri="{FF2B5EF4-FFF2-40B4-BE49-F238E27FC236}">
                <a16:creationId xmlns:a16="http://schemas.microsoft.com/office/drawing/2014/main" id="{5780C893-D894-4F31-9047-D3970A4143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20" name="Rectangle 19">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64CF5-1468-41B7-87FE-F523CB77EE47}"/>
              </a:ext>
            </a:extLst>
          </p:cNvPr>
          <p:cNvSpPr>
            <a:spLocks noGrp="1"/>
          </p:cNvSpPr>
          <p:nvPr>
            <p:ph type="ctrTitle"/>
          </p:nvPr>
        </p:nvSpPr>
        <p:spPr>
          <a:xfrm>
            <a:off x="4309349" y="3429000"/>
            <a:ext cx="7501651" cy="1090938"/>
          </a:xfrm>
        </p:spPr>
        <p:txBody>
          <a:bodyPr anchor="b">
            <a:normAutofit/>
          </a:bodyPr>
          <a:lstStyle/>
          <a:p>
            <a:pPr algn="l"/>
            <a:r>
              <a:rPr lang="en-US" sz="3900" i="0" dirty="0">
                <a:solidFill>
                  <a:srgbClr val="FFFFFF"/>
                </a:solidFill>
                <a:latin typeface="Tw Cen MT Condensed (Headings)"/>
                <a:cs typeface="Arial" panose="020B0604020202020204" pitchFamily="34" charset="0"/>
              </a:rPr>
              <a:t>Application Security –</a:t>
            </a:r>
            <a:br>
              <a:rPr lang="en-US" sz="3900" i="0" dirty="0">
                <a:solidFill>
                  <a:srgbClr val="FFFFFF"/>
                </a:solidFill>
                <a:latin typeface="Tw Cen MT Condensed (Headings)"/>
                <a:cs typeface="Arial" panose="020B0604020202020204" pitchFamily="34" charset="0"/>
              </a:rPr>
            </a:br>
            <a:r>
              <a:rPr lang="en-US" sz="3900" dirty="0">
                <a:solidFill>
                  <a:srgbClr val="FFFFFF"/>
                </a:solidFill>
                <a:latin typeface="Tw Cen MT Condensed (Headings)"/>
                <a:cs typeface="Arial" panose="020B0604020202020204" pitchFamily="34" charset="0"/>
              </a:rPr>
              <a:t>Reducing the attack surface</a:t>
            </a:r>
            <a:endParaRPr lang="en-US" sz="3900" i="0" dirty="0">
              <a:solidFill>
                <a:srgbClr val="FFFFFF"/>
              </a:solidFill>
              <a:latin typeface="Tw Cen MT Condensed (Headings)"/>
              <a:cs typeface="Arial" panose="020B0604020202020204" pitchFamily="34" charset="0"/>
            </a:endParaRPr>
          </a:p>
        </p:txBody>
      </p:sp>
      <p:sp>
        <p:nvSpPr>
          <p:cNvPr id="3" name="Subtitle 2">
            <a:extLst>
              <a:ext uri="{FF2B5EF4-FFF2-40B4-BE49-F238E27FC236}">
                <a16:creationId xmlns:a16="http://schemas.microsoft.com/office/drawing/2014/main" id="{3B5A473F-D3A1-4CE0-8B29-912D6A03AFF6}"/>
              </a:ext>
            </a:extLst>
          </p:cNvPr>
          <p:cNvSpPr>
            <a:spLocks noGrp="1"/>
          </p:cNvSpPr>
          <p:nvPr>
            <p:ph type="subTitle" idx="1"/>
          </p:nvPr>
        </p:nvSpPr>
        <p:spPr>
          <a:xfrm>
            <a:off x="4309349" y="4779313"/>
            <a:ext cx="7501650" cy="514816"/>
          </a:xfrm>
        </p:spPr>
        <p:txBody>
          <a:bodyPr anchor="t">
            <a:normAutofit/>
          </a:bodyPr>
          <a:lstStyle/>
          <a:p>
            <a:r>
              <a:rPr lang="en-US" dirty="0" err="1">
                <a:solidFill>
                  <a:srgbClr val="FFFFFF"/>
                </a:solidFill>
                <a:latin typeface="Arial" panose="020B0604020202020204" pitchFamily="34" charset="0"/>
                <a:cs typeface="Arial" panose="020B0604020202020204" pitchFamily="34" charset="0"/>
              </a:rPr>
              <a:t>CyberJutsuCon</a:t>
            </a:r>
            <a:r>
              <a:rPr lang="en-US" dirty="0">
                <a:solidFill>
                  <a:srgbClr val="FFFFFF"/>
                </a:solidFill>
                <a:latin typeface="Arial" panose="020B0604020202020204" pitchFamily="34" charset="0"/>
                <a:cs typeface="Arial" panose="020B0604020202020204" pitchFamily="34" charset="0"/>
              </a:rPr>
              <a:t>, 2021    |	Roxy Tait</a:t>
            </a:r>
          </a:p>
        </p:txBody>
      </p:sp>
      <p:cxnSp>
        <p:nvCxnSpPr>
          <p:cNvPr id="22" name="Straight Connector 21">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C5974E"/>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13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3"/>
                                        </p:tgtEl>
                                        <p:attrNameLst>
                                          <p:attrName>style.visibility</p:attrName>
                                        </p:attrNameLst>
                                      </p:cBhvr>
                                      <p:to>
                                        <p:strVal val="visible"/>
                                      </p:to>
                                    </p:set>
                                    <p:animEffect transition="in" filter="fade">
                                      <p:cBhvr>
                                        <p:cTn id="13"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1024128" y="459317"/>
            <a:ext cx="4389120" cy="1749552"/>
          </a:xfrm>
        </p:spPr>
        <p:txBody>
          <a:bodyPr>
            <a:normAutofit/>
          </a:bodyPr>
          <a:lstStyle/>
          <a:p>
            <a:r>
              <a:rPr lang="en-US" sz="4400"/>
              <a:t>Threat Modeling</a:t>
            </a:r>
          </a:p>
        </p:txBody>
      </p: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1024128" y="1906375"/>
            <a:ext cx="6354684" cy="4951625"/>
          </a:xfrm>
        </p:spPr>
        <p:txBody>
          <a:bodyPr>
            <a:normAutofit/>
          </a:bodyPr>
          <a:lstStyle/>
          <a:p>
            <a:pPr marL="0" indent="0">
              <a:buNone/>
            </a:pPr>
            <a:r>
              <a:rPr lang="en-US" sz="2000" b="1" dirty="0">
                <a:solidFill>
                  <a:srgbClr val="00B0F0"/>
                </a:solidFill>
                <a:latin typeface="Calibri" panose="020F0502020204030204" pitchFamily="34" charset="0"/>
                <a:cs typeface="Calibri" panose="020F0502020204030204" pitchFamily="34" charset="0"/>
              </a:rPr>
              <a:t>The goal of threat modeling is to get an overall understanding of the application being designed so that threat vectors can be uncovered.  </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000" dirty="0">
                <a:latin typeface="Calibri" panose="020F0502020204030204" pitchFamily="34" charset="0"/>
                <a:cs typeface="Calibri" panose="020F0502020204030204" pitchFamily="34" charset="0"/>
              </a:rPr>
              <a:t>The following items can be used as input into the process: Data Flows, Schemas, Diagrams, Requirements, Design Documentation or Baseline Standards. </a:t>
            </a:r>
          </a:p>
          <a:p>
            <a:pPr marL="0" indent="0">
              <a:buNone/>
            </a:pPr>
            <a:endParaRPr lang="en-US" sz="2000" b="1" dirty="0">
              <a:solidFill>
                <a:srgbClr val="0070C0"/>
              </a:solidFill>
              <a:latin typeface="Calibri" panose="020F0502020204030204" pitchFamily="34" charset="0"/>
              <a:cs typeface="Calibri" panose="020F0502020204030204" pitchFamily="34" charset="0"/>
            </a:endParaRPr>
          </a:p>
          <a:p>
            <a:pPr marL="0" indent="0">
              <a:buNone/>
            </a:pPr>
            <a:r>
              <a:rPr lang="en-US" b="1" dirty="0">
                <a:solidFill>
                  <a:srgbClr val="0070C0"/>
                </a:solidFill>
                <a:latin typeface="Calibri" panose="020F0502020204030204" pitchFamily="34" charset="0"/>
                <a:cs typeface="Calibri" panose="020F0502020204030204" pitchFamily="34" charset="0"/>
              </a:rPr>
              <a:t>QUESTIONS TO ASK</a:t>
            </a:r>
          </a:p>
          <a:p>
            <a:pPr marL="0" indent="0">
              <a:buNone/>
            </a:pPr>
            <a:r>
              <a:rPr lang="en-US" sz="2000" dirty="0">
                <a:latin typeface="Calibri" panose="020F0502020204030204" pitchFamily="34" charset="0"/>
                <a:cs typeface="Calibri" panose="020F0502020204030204" pitchFamily="34" charset="0"/>
              </a:rPr>
              <a:t>What are we working on?  </a:t>
            </a:r>
            <a:r>
              <a:rPr lang="en-US" sz="2000" dirty="0">
                <a:solidFill>
                  <a:srgbClr val="00B0F0"/>
                </a:solidFill>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What can go wrong?</a:t>
            </a:r>
          </a:p>
          <a:p>
            <a:pPr marL="0" indent="0">
              <a:buNone/>
            </a:pPr>
            <a:r>
              <a:rPr lang="en-US" sz="2000" dirty="0">
                <a:latin typeface="Calibri" panose="020F0502020204030204" pitchFamily="34" charset="0"/>
                <a:cs typeface="Calibri" panose="020F0502020204030204" pitchFamily="34" charset="0"/>
              </a:rPr>
              <a:t>What are we doing about it? </a:t>
            </a:r>
            <a:r>
              <a:rPr lang="en-US" sz="2000" dirty="0">
                <a:solidFill>
                  <a:srgbClr val="00B0F0"/>
                </a:solidFill>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Did we do a good job?</a:t>
            </a:r>
          </a:p>
          <a:p>
            <a:pPr marL="0" indent="0">
              <a:buNone/>
            </a:pPr>
            <a:endParaRPr lang="en-US" sz="1800"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97994EA-9354-45E0-8860-0900816E8FA7}"/>
              </a:ext>
            </a:extLst>
          </p:cNvPr>
          <p:cNvPicPr>
            <a:picLocks noChangeAspect="1"/>
          </p:cNvPicPr>
          <p:nvPr/>
        </p:nvPicPr>
        <p:blipFill>
          <a:blip r:embed="rId3"/>
          <a:stretch>
            <a:fillRect/>
          </a:stretch>
        </p:blipFill>
        <p:spPr>
          <a:xfrm>
            <a:off x="7604279" y="4939"/>
            <a:ext cx="3563592" cy="6853061"/>
          </a:xfrm>
          <a:prstGeom prst="rect">
            <a:avLst/>
          </a:prstGeom>
        </p:spPr>
      </p:pic>
      <p:sp>
        <p:nvSpPr>
          <p:cNvPr id="4" name="AutoShape 2">
            <a:extLst>
              <a:ext uri="{FF2B5EF4-FFF2-40B4-BE49-F238E27FC236}">
                <a16:creationId xmlns:a16="http://schemas.microsoft.com/office/drawing/2014/main" id="{242F6C42-716C-40E9-83F5-4B0A7A6105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71703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Digital stock icons in closeup">
            <a:extLst>
              <a:ext uri="{FF2B5EF4-FFF2-40B4-BE49-F238E27FC236}">
                <a16:creationId xmlns:a16="http://schemas.microsoft.com/office/drawing/2014/main" id="{690DF5A2-13C3-4D86-B23B-D298CB86FC56}"/>
              </a:ext>
            </a:extLst>
          </p:cNvPr>
          <p:cNvPicPr>
            <a:picLocks noChangeAspect="1"/>
          </p:cNvPicPr>
          <p:nvPr/>
        </p:nvPicPr>
        <p:blipFill rotWithShape="1">
          <a:blip r:embed="rId3">
            <a:extLst>
              <a:ext uri="{28A0092B-C50C-407E-A947-70E740481C1C}">
                <a14:useLocalDpi xmlns:a14="http://schemas.microsoft.com/office/drawing/2010/main" val="0"/>
              </a:ext>
            </a:extLst>
          </a:blip>
          <a:srcRect t="7177" r="9091" b="1914"/>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CE737CFD-51AC-4371-B66F-F3BE6F8D8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1024128" y="585216"/>
            <a:ext cx="6007027" cy="1499616"/>
          </a:xfrm>
        </p:spPr>
        <p:txBody>
          <a:bodyPr>
            <a:normAutofit/>
          </a:bodyPr>
          <a:lstStyle/>
          <a:p>
            <a:r>
              <a:rPr lang="en-US">
                <a:solidFill>
                  <a:srgbClr val="FFFFFF"/>
                </a:solidFill>
              </a:rPr>
              <a:t>Risk assessment</a:t>
            </a:r>
          </a:p>
        </p:txBody>
      </p:sp>
      <p:cxnSp>
        <p:nvCxnSpPr>
          <p:cNvPr id="13" name="Straight Connector 12">
            <a:extLst>
              <a:ext uri="{FF2B5EF4-FFF2-40B4-BE49-F238E27FC236}">
                <a16:creationId xmlns:a16="http://schemas.microsoft.com/office/drawing/2014/main" id="{1C34DCAD-82E1-4610-9AFB-E4258FFF12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DFA6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1024128" y="2286000"/>
            <a:ext cx="6007027" cy="4023360"/>
          </a:xfrm>
        </p:spPr>
        <p:txBody>
          <a:bodyPr>
            <a:normAutofit/>
          </a:bodyPr>
          <a:lstStyle/>
          <a:p>
            <a:pPr marL="0" indent="0">
              <a:buNone/>
            </a:pPr>
            <a:r>
              <a:rPr lang="en-US" b="1" dirty="0">
                <a:solidFill>
                  <a:srgbClr val="00B0F0"/>
                </a:solidFill>
                <a:latin typeface="Calibri" panose="020F0502020204030204" pitchFamily="34" charset="0"/>
                <a:cs typeface="Calibri" panose="020F0502020204030204" pitchFamily="34" charset="0"/>
              </a:rPr>
              <a:t>What do we do with the risks identified in the threat model?</a:t>
            </a:r>
          </a:p>
          <a:p>
            <a:pPr marL="0" indent="0">
              <a:buNone/>
            </a:pPr>
            <a:endParaRPr lang="en-US" b="1" dirty="0">
              <a:solidFill>
                <a:srgbClr val="FFFFFF"/>
              </a:solidFill>
              <a:latin typeface="Calibri" panose="020F0502020204030204" pitchFamily="34" charset="0"/>
              <a:cs typeface="Calibri" panose="020F0502020204030204" pitchFamily="34" charset="0"/>
            </a:endParaRPr>
          </a:p>
          <a:p>
            <a:pPr marL="0" indent="0">
              <a:buNone/>
            </a:pPr>
            <a:r>
              <a:rPr lang="en-US" b="1" dirty="0">
                <a:solidFill>
                  <a:srgbClr val="FFFFFF"/>
                </a:solidFill>
                <a:latin typeface="Calibri" panose="020F0502020204030204" pitchFamily="34" charset="0"/>
                <a:cs typeface="Calibri" panose="020F0502020204030204" pitchFamily="34" charset="0"/>
              </a:rPr>
              <a:t>Threat modeling is of no value if nothing is done with data. </a:t>
            </a:r>
          </a:p>
          <a:p>
            <a:pPr marL="0" indent="0">
              <a:buNone/>
            </a:pPr>
            <a:r>
              <a:rPr lang="en-US" dirty="0">
                <a:solidFill>
                  <a:srgbClr val="FFFFFF"/>
                </a:solidFill>
                <a:latin typeface="Calibri" panose="020F0502020204030204" pitchFamily="34" charset="0"/>
                <a:cs typeface="Calibri" panose="020F0502020204030204" pitchFamily="34" charset="0"/>
              </a:rPr>
              <a:t>It is highly recommended that a risk rating methodology be applied to the risks identified in the model. </a:t>
            </a:r>
          </a:p>
          <a:p>
            <a:pPr marL="0" indent="0">
              <a:buNone/>
            </a:pPr>
            <a:endParaRPr lang="en-US" dirty="0">
              <a:solidFill>
                <a:srgbClr val="FFFFFF"/>
              </a:solidFill>
              <a:latin typeface="Calibri" panose="020F0502020204030204" pitchFamily="34" charset="0"/>
              <a:cs typeface="Calibri" panose="020F0502020204030204" pitchFamily="34" charset="0"/>
            </a:endParaRPr>
          </a:p>
          <a:p>
            <a:pPr marL="0" indent="0">
              <a:buNone/>
            </a:pPr>
            <a:endParaRPr lang="en-US" dirty="0">
              <a:solidFill>
                <a:srgbClr val="FFFFFF"/>
              </a:solidFill>
              <a:latin typeface="Calibri" panose="020F0502020204030204" pitchFamily="34" charset="0"/>
              <a:cs typeface="Calibri" panose="020F0502020204030204" pitchFamily="34" charset="0"/>
            </a:endParaRPr>
          </a:p>
          <a:p>
            <a:pPr marL="0" indent="0">
              <a:buNone/>
            </a:pPr>
            <a:endParaRPr lang="en-US" dirty="0">
              <a:solidFill>
                <a:srgbClr val="FFFFFF"/>
              </a:solidFill>
              <a:latin typeface="Calibri" panose="020F0502020204030204" pitchFamily="34" charset="0"/>
              <a:cs typeface="Calibri" panose="020F0502020204030204" pitchFamily="34" charset="0"/>
            </a:endParaRPr>
          </a:p>
        </p:txBody>
      </p:sp>
      <p:sp>
        <p:nvSpPr>
          <p:cNvPr id="4" name="AutoShape 2">
            <a:extLst>
              <a:ext uri="{FF2B5EF4-FFF2-40B4-BE49-F238E27FC236}">
                <a16:creationId xmlns:a16="http://schemas.microsoft.com/office/drawing/2014/main" id="{242F6C42-716C-40E9-83F5-4B0A7A6105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68739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1024128" y="585216"/>
            <a:ext cx="6007027" cy="1499616"/>
          </a:xfrm>
        </p:spPr>
        <p:txBody>
          <a:bodyPr>
            <a:normAutofit/>
          </a:bodyPr>
          <a:lstStyle/>
          <a:p>
            <a:r>
              <a:rPr lang="en-US" dirty="0">
                <a:solidFill>
                  <a:srgbClr val="FFFFFF"/>
                </a:solidFill>
              </a:rPr>
              <a:t>Risk assessment</a:t>
            </a:r>
          </a:p>
        </p:txBody>
      </p:sp>
      <p:sp>
        <p:nvSpPr>
          <p:cNvPr id="4" name="AutoShape 2">
            <a:extLst>
              <a:ext uri="{FF2B5EF4-FFF2-40B4-BE49-F238E27FC236}">
                <a16:creationId xmlns:a16="http://schemas.microsoft.com/office/drawing/2014/main" id="{242F6C42-716C-40E9-83F5-4B0A7A6105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4E225622-0859-47A5-B523-55A112CF4927}"/>
              </a:ext>
            </a:extLst>
          </p:cNvPr>
          <p:cNvSpPr>
            <a:spLocks/>
          </p:cNvSpPr>
          <p:nvPr/>
        </p:nvSpPr>
        <p:spPr bwMode="auto">
          <a:xfrm>
            <a:off x="5438775" y="1085850"/>
            <a:ext cx="2495550" cy="3001962"/>
          </a:xfrm>
          <a:custGeom>
            <a:avLst/>
            <a:gdLst>
              <a:gd name="T0" fmla="*/ 1956 w 2151"/>
              <a:gd name="T1" fmla="*/ 861 h 2586"/>
              <a:gd name="T2" fmla="*/ 2010 w 2151"/>
              <a:gd name="T3" fmla="*/ 884 h 2586"/>
              <a:gd name="T4" fmla="*/ 2054 w 2151"/>
              <a:gd name="T5" fmla="*/ 931 h 2586"/>
              <a:gd name="T6" fmla="*/ 2075 w 2151"/>
              <a:gd name="T7" fmla="*/ 965 h 2586"/>
              <a:gd name="T8" fmla="*/ 2104 w 2151"/>
              <a:gd name="T9" fmla="*/ 988 h 2586"/>
              <a:gd name="T10" fmla="*/ 2132 w 2151"/>
              <a:gd name="T11" fmla="*/ 983 h 2586"/>
              <a:gd name="T12" fmla="*/ 2148 w 2151"/>
              <a:gd name="T13" fmla="*/ 955 h 2586"/>
              <a:gd name="T14" fmla="*/ 0 w 2151"/>
              <a:gd name="T15" fmla="*/ 0 h 2586"/>
              <a:gd name="T16" fmla="*/ 933 w 2151"/>
              <a:gd name="T17" fmla="*/ 2156 h 2586"/>
              <a:gd name="T18" fmla="*/ 965 w 2151"/>
              <a:gd name="T19" fmla="*/ 2161 h 2586"/>
              <a:gd name="T20" fmla="*/ 988 w 2151"/>
              <a:gd name="T21" fmla="*/ 2182 h 2586"/>
              <a:gd name="T22" fmla="*/ 985 w 2151"/>
              <a:gd name="T23" fmla="*/ 2210 h 2586"/>
              <a:gd name="T24" fmla="*/ 957 w 2151"/>
              <a:gd name="T25" fmla="*/ 2239 h 2586"/>
              <a:gd name="T26" fmla="*/ 918 w 2151"/>
              <a:gd name="T27" fmla="*/ 2264 h 2586"/>
              <a:gd name="T28" fmla="*/ 879 w 2151"/>
              <a:gd name="T29" fmla="*/ 2309 h 2586"/>
              <a:gd name="T30" fmla="*/ 859 w 2151"/>
              <a:gd name="T31" fmla="*/ 2368 h 2586"/>
              <a:gd name="T32" fmla="*/ 863 w 2151"/>
              <a:gd name="T33" fmla="*/ 2426 h 2586"/>
              <a:gd name="T34" fmla="*/ 900 w 2151"/>
              <a:gd name="T35" fmla="*/ 2498 h 2586"/>
              <a:gd name="T36" fmla="*/ 968 w 2151"/>
              <a:gd name="T37" fmla="*/ 2552 h 2586"/>
              <a:gd name="T38" fmla="*/ 1058 w 2151"/>
              <a:gd name="T39" fmla="*/ 2582 h 2586"/>
              <a:gd name="T40" fmla="*/ 1133 w 2151"/>
              <a:gd name="T41" fmla="*/ 2584 h 2586"/>
              <a:gd name="T42" fmla="*/ 1227 w 2151"/>
              <a:gd name="T43" fmla="*/ 2561 h 2586"/>
              <a:gd name="T44" fmla="*/ 1300 w 2151"/>
              <a:gd name="T45" fmla="*/ 2513 h 2586"/>
              <a:gd name="T46" fmla="*/ 1346 w 2151"/>
              <a:gd name="T47" fmla="*/ 2444 h 2586"/>
              <a:gd name="T48" fmla="*/ 1357 w 2151"/>
              <a:gd name="T49" fmla="*/ 2386 h 2586"/>
              <a:gd name="T50" fmla="*/ 1344 w 2151"/>
              <a:gd name="T51" fmla="*/ 2322 h 2586"/>
              <a:gd name="T52" fmla="*/ 1313 w 2151"/>
              <a:gd name="T53" fmla="*/ 2278 h 2586"/>
              <a:gd name="T54" fmla="*/ 1269 w 2151"/>
              <a:gd name="T55" fmla="*/ 2244 h 2586"/>
              <a:gd name="T56" fmla="*/ 1235 w 2151"/>
              <a:gd name="T57" fmla="*/ 2218 h 2586"/>
              <a:gd name="T58" fmla="*/ 1225 w 2151"/>
              <a:gd name="T59" fmla="*/ 2189 h 2586"/>
              <a:gd name="T60" fmla="*/ 1242 w 2151"/>
              <a:gd name="T61" fmla="*/ 2166 h 2586"/>
              <a:gd name="T62" fmla="*/ 1282 w 2151"/>
              <a:gd name="T63" fmla="*/ 2156 h 2586"/>
              <a:gd name="T64" fmla="*/ 2151 w 2151"/>
              <a:gd name="T65" fmla="*/ 1281 h 2586"/>
              <a:gd name="T66" fmla="*/ 2146 w 2151"/>
              <a:gd name="T67" fmla="*/ 1248 h 2586"/>
              <a:gd name="T68" fmla="*/ 2125 w 2151"/>
              <a:gd name="T69" fmla="*/ 1225 h 2586"/>
              <a:gd name="T70" fmla="*/ 2097 w 2151"/>
              <a:gd name="T71" fmla="*/ 1229 h 2586"/>
              <a:gd name="T72" fmla="*/ 2068 w 2151"/>
              <a:gd name="T73" fmla="*/ 1258 h 2586"/>
              <a:gd name="T74" fmla="*/ 2044 w 2151"/>
              <a:gd name="T75" fmla="*/ 1295 h 2586"/>
              <a:gd name="T76" fmla="*/ 1998 w 2151"/>
              <a:gd name="T77" fmla="*/ 1336 h 2586"/>
              <a:gd name="T78" fmla="*/ 1940 w 2151"/>
              <a:gd name="T79" fmla="*/ 1356 h 2586"/>
              <a:gd name="T80" fmla="*/ 1881 w 2151"/>
              <a:gd name="T81" fmla="*/ 1351 h 2586"/>
              <a:gd name="T82" fmla="*/ 1809 w 2151"/>
              <a:gd name="T83" fmla="*/ 1313 h 2586"/>
              <a:gd name="T84" fmla="*/ 1756 w 2151"/>
              <a:gd name="T85" fmla="*/ 1247 h 2586"/>
              <a:gd name="T86" fmla="*/ 1725 w 2151"/>
              <a:gd name="T87" fmla="*/ 1157 h 2586"/>
              <a:gd name="T88" fmla="*/ 1722 w 2151"/>
              <a:gd name="T89" fmla="*/ 1081 h 2586"/>
              <a:gd name="T90" fmla="*/ 1746 w 2151"/>
              <a:gd name="T91" fmla="*/ 988 h 2586"/>
              <a:gd name="T92" fmla="*/ 1795 w 2151"/>
              <a:gd name="T93" fmla="*/ 913 h 2586"/>
              <a:gd name="T94" fmla="*/ 1862 w 2151"/>
              <a:gd name="T95" fmla="*/ 868 h 2586"/>
              <a:gd name="T96" fmla="*/ 1922 w 2151"/>
              <a:gd name="T97" fmla="*/ 856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1" h="2586">
                <a:moveTo>
                  <a:pt x="1922" y="856"/>
                </a:moveTo>
                <a:lnTo>
                  <a:pt x="1922" y="856"/>
                </a:lnTo>
                <a:lnTo>
                  <a:pt x="1940" y="858"/>
                </a:lnTo>
                <a:lnTo>
                  <a:pt x="1956" y="861"/>
                </a:lnTo>
                <a:lnTo>
                  <a:pt x="1971" y="864"/>
                </a:lnTo>
                <a:lnTo>
                  <a:pt x="1985" y="871"/>
                </a:lnTo>
                <a:lnTo>
                  <a:pt x="1998" y="877"/>
                </a:lnTo>
                <a:lnTo>
                  <a:pt x="2010" y="884"/>
                </a:lnTo>
                <a:lnTo>
                  <a:pt x="2019" y="892"/>
                </a:lnTo>
                <a:lnTo>
                  <a:pt x="2029" y="900"/>
                </a:lnTo>
                <a:lnTo>
                  <a:pt x="2044" y="916"/>
                </a:lnTo>
                <a:lnTo>
                  <a:pt x="2054" y="931"/>
                </a:lnTo>
                <a:lnTo>
                  <a:pt x="2062" y="944"/>
                </a:lnTo>
                <a:lnTo>
                  <a:pt x="2062" y="944"/>
                </a:lnTo>
                <a:lnTo>
                  <a:pt x="2068" y="955"/>
                </a:lnTo>
                <a:lnTo>
                  <a:pt x="2075" y="965"/>
                </a:lnTo>
                <a:lnTo>
                  <a:pt x="2083" y="973"/>
                </a:lnTo>
                <a:lnTo>
                  <a:pt x="2089" y="980"/>
                </a:lnTo>
                <a:lnTo>
                  <a:pt x="2097" y="985"/>
                </a:lnTo>
                <a:lnTo>
                  <a:pt x="2104" y="988"/>
                </a:lnTo>
                <a:lnTo>
                  <a:pt x="2112" y="988"/>
                </a:lnTo>
                <a:lnTo>
                  <a:pt x="2119" y="988"/>
                </a:lnTo>
                <a:lnTo>
                  <a:pt x="2125" y="986"/>
                </a:lnTo>
                <a:lnTo>
                  <a:pt x="2132" y="983"/>
                </a:lnTo>
                <a:lnTo>
                  <a:pt x="2136" y="978"/>
                </a:lnTo>
                <a:lnTo>
                  <a:pt x="2141" y="972"/>
                </a:lnTo>
                <a:lnTo>
                  <a:pt x="2146" y="965"/>
                </a:lnTo>
                <a:lnTo>
                  <a:pt x="2148" y="955"/>
                </a:lnTo>
                <a:lnTo>
                  <a:pt x="2151" y="944"/>
                </a:lnTo>
                <a:lnTo>
                  <a:pt x="2151" y="931"/>
                </a:lnTo>
                <a:lnTo>
                  <a:pt x="2151" y="0"/>
                </a:lnTo>
                <a:lnTo>
                  <a:pt x="0" y="0"/>
                </a:lnTo>
                <a:lnTo>
                  <a:pt x="0" y="2155"/>
                </a:lnTo>
                <a:lnTo>
                  <a:pt x="495" y="2155"/>
                </a:lnTo>
                <a:lnTo>
                  <a:pt x="495" y="2156"/>
                </a:lnTo>
                <a:lnTo>
                  <a:pt x="933" y="2156"/>
                </a:lnTo>
                <a:lnTo>
                  <a:pt x="933" y="2156"/>
                </a:lnTo>
                <a:lnTo>
                  <a:pt x="946" y="2156"/>
                </a:lnTo>
                <a:lnTo>
                  <a:pt x="955" y="2158"/>
                </a:lnTo>
                <a:lnTo>
                  <a:pt x="965" y="2161"/>
                </a:lnTo>
                <a:lnTo>
                  <a:pt x="973" y="2166"/>
                </a:lnTo>
                <a:lnTo>
                  <a:pt x="980" y="2171"/>
                </a:lnTo>
                <a:lnTo>
                  <a:pt x="985" y="2176"/>
                </a:lnTo>
                <a:lnTo>
                  <a:pt x="988" y="2182"/>
                </a:lnTo>
                <a:lnTo>
                  <a:pt x="989" y="2189"/>
                </a:lnTo>
                <a:lnTo>
                  <a:pt x="989" y="2195"/>
                </a:lnTo>
                <a:lnTo>
                  <a:pt x="988" y="2203"/>
                </a:lnTo>
                <a:lnTo>
                  <a:pt x="985" y="2210"/>
                </a:lnTo>
                <a:lnTo>
                  <a:pt x="980" y="2218"/>
                </a:lnTo>
                <a:lnTo>
                  <a:pt x="975" y="2225"/>
                </a:lnTo>
                <a:lnTo>
                  <a:pt x="967" y="2233"/>
                </a:lnTo>
                <a:lnTo>
                  <a:pt x="957" y="2239"/>
                </a:lnTo>
                <a:lnTo>
                  <a:pt x="946" y="2244"/>
                </a:lnTo>
                <a:lnTo>
                  <a:pt x="946" y="2244"/>
                </a:lnTo>
                <a:lnTo>
                  <a:pt x="931" y="2252"/>
                </a:lnTo>
                <a:lnTo>
                  <a:pt x="918" y="2264"/>
                </a:lnTo>
                <a:lnTo>
                  <a:pt x="902" y="2278"/>
                </a:lnTo>
                <a:lnTo>
                  <a:pt x="893" y="2288"/>
                </a:lnTo>
                <a:lnTo>
                  <a:pt x="885" y="2298"/>
                </a:lnTo>
                <a:lnTo>
                  <a:pt x="879" y="2309"/>
                </a:lnTo>
                <a:lnTo>
                  <a:pt x="871" y="2322"/>
                </a:lnTo>
                <a:lnTo>
                  <a:pt x="866" y="2335"/>
                </a:lnTo>
                <a:lnTo>
                  <a:pt x="861" y="2351"/>
                </a:lnTo>
                <a:lnTo>
                  <a:pt x="859" y="2368"/>
                </a:lnTo>
                <a:lnTo>
                  <a:pt x="858" y="2386"/>
                </a:lnTo>
                <a:lnTo>
                  <a:pt x="858" y="2386"/>
                </a:lnTo>
                <a:lnTo>
                  <a:pt x="859" y="2405"/>
                </a:lnTo>
                <a:lnTo>
                  <a:pt x="863" y="2426"/>
                </a:lnTo>
                <a:lnTo>
                  <a:pt x="869" y="2444"/>
                </a:lnTo>
                <a:lnTo>
                  <a:pt x="877" y="2464"/>
                </a:lnTo>
                <a:lnTo>
                  <a:pt x="889" y="2482"/>
                </a:lnTo>
                <a:lnTo>
                  <a:pt x="900" y="2498"/>
                </a:lnTo>
                <a:lnTo>
                  <a:pt x="915" y="2513"/>
                </a:lnTo>
                <a:lnTo>
                  <a:pt x="931" y="2527"/>
                </a:lnTo>
                <a:lnTo>
                  <a:pt x="949" y="2540"/>
                </a:lnTo>
                <a:lnTo>
                  <a:pt x="968" y="2552"/>
                </a:lnTo>
                <a:lnTo>
                  <a:pt x="988" y="2561"/>
                </a:lnTo>
                <a:lnTo>
                  <a:pt x="1011" y="2569"/>
                </a:lnTo>
                <a:lnTo>
                  <a:pt x="1033" y="2578"/>
                </a:lnTo>
                <a:lnTo>
                  <a:pt x="1058" y="2582"/>
                </a:lnTo>
                <a:lnTo>
                  <a:pt x="1082" y="2584"/>
                </a:lnTo>
                <a:lnTo>
                  <a:pt x="1108" y="2586"/>
                </a:lnTo>
                <a:lnTo>
                  <a:pt x="1108" y="2586"/>
                </a:lnTo>
                <a:lnTo>
                  <a:pt x="1133" y="2584"/>
                </a:lnTo>
                <a:lnTo>
                  <a:pt x="1157" y="2582"/>
                </a:lnTo>
                <a:lnTo>
                  <a:pt x="1181" y="2578"/>
                </a:lnTo>
                <a:lnTo>
                  <a:pt x="1204" y="2569"/>
                </a:lnTo>
                <a:lnTo>
                  <a:pt x="1227" y="2561"/>
                </a:lnTo>
                <a:lnTo>
                  <a:pt x="1247" y="2552"/>
                </a:lnTo>
                <a:lnTo>
                  <a:pt x="1266" y="2540"/>
                </a:lnTo>
                <a:lnTo>
                  <a:pt x="1284" y="2527"/>
                </a:lnTo>
                <a:lnTo>
                  <a:pt x="1300" y="2513"/>
                </a:lnTo>
                <a:lnTo>
                  <a:pt x="1315" y="2498"/>
                </a:lnTo>
                <a:lnTo>
                  <a:pt x="1326" y="2482"/>
                </a:lnTo>
                <a:lnTo>
                  <a:pt x="1338" y="2464"/>
                </a:lnTo>
                <a:lnTo>
                  <a:pt x="1346" y="2444"/>
                </a:lnTo>
                <a:lnTo>
                  <a:pt x="1352" y="2426"/>
                </a:lnTo>
                <a:lnTo>
                  <a:pt x="1356" y="2405"/>
                </a:lnTo>
                <a:lnTo>
                  <a:pt x="1357" y="2386"/>
                </a:lnTo>
                <a:lnTo>
                  <a:pt x="1357" y="2386"/>
                </a:lnTo>
                <a:lnTo>
                  <a:pt x="1356" y="2368"/>
                </a:lnTo>
                <a:lnTo>
                  <a:pt x="1354" y="2351"/>
                </a:lnTo>
                <a:lnTo>
                  <a:pt x="1349" y="2335"/>
                </a:lnTo>
                <a:lnTo>
                  <a:pt x="1344" y="2322"/>
                </a:lnTo>
                <a:lnTo>
                  <a:pt x="1338" y="2309"/>
                </a:lnTo>
                <a:lnTo>
                  <a:pt x="1329" y="2298"/>
                </a:lnTo>
                <a:lnTo>
                  <a:pt x="1321" y="2288"/>
                </a:lnTo>
                <a:lnTo>
                  <a:pt x="1313" y="2278"/>
                </a:lnTo>
                <a:lnTo>
                  <a:pt x="1297" y="2264"/>
                </a:lnTo>
                <a:lnTo>
                  <a:pt x="1284" y="2252"/>
                </a:lnTo>
                <a:lnTo>
                  <a:pt x="1269" y="2244"/>
                </a:lnTo>
                <a:lnTo>
                  <a:pt x="1269" y="2244"/>
                </a:lnTo>
                <a:lnTo>
                  <a:pt x="1258" y="2239"/>
                </a:lnTo>
                <a:lnTo>
                  <a:pt x="1248" y="2233"/>
                </a:lnTo>
                <a:lnTo>
                  <a:pt x="1240" y="2225"/>
                </a:lnTo>
                <a:lnTo>
                  <a:pt x="1235" y="2218"/>
                </a:lnTo>
                <a:lnTo>
                  <a:pt x="1230" y="2210"/>
                </a:lnTo>
                <a:lnTo>
                  <a:pt x="1227" y="2203"/>
                </a:lnTo>
                <a:lnTo>
                  <a:pt x="1225" y="2195"/>
                </a:lnTo>
                <a:lnTo>
                  <a:pt x="1225" y="2189"/>
                </a:lnTo>
                <a:lnTo>
                  <a:pt x="1227" y="2182"/>
                </a:lnTo>
                <a:lnTo>
                  <a:pt x="1230" y="2176"/>
                </a:lnTo>
                <a:lnTo>
                  <a:pt x="1235" y="2171"/>
                </a:lnTo>
                <a:lnTo>
                  <a:pt x="1242" y="2166"/>
                </a:lnTo>
                <a:lnTo>
                  <a:pt x="1250" y="2161"/>
                </a:lnTo>
                <a:lnTo>
                  <a:pt x="1260" y="2158"/>
                </a:lnTo>
                <a:lnTo>
                  <a:pt x="1269" y="2156"/>
                </a:lnTo>
                <a:lnTo>
                  <a:pt x="1282" y="2156"/>
                </a:lnTo>
                <a:lnTo>
                  <a:pt x="1556" y="2156"/>
                </a:lnTo>
                <a:lnTo>
                  <a:pt x="1556" y="2155"/>
                </a:lnTo>
                <a:lnTo>
                  <a:pt x="2151" y="2155"/>
                </a:lnTo>
                <a:lnTo>
                  <a:pt x="2151" y="1281"/>
                </a:lnTo>
                <a:lnTo>
                  <a:pt x="2151" y="1281"/>
                </a:lnTo>
                <a:lnTo>
                  <a:pt x="2151" y="1269"/>
                </a:lnTo>
                <a:lnTo>
                  <a:pt x="2148" y="1258"/>
                </a:lnTo>
                <a:lnTo>
                  <a:pt x="2146" y="1248"/>
                </a:lnTo>
                <a:lnTo>
                  <a:pt x="2141" y="1240"/>
                </a:lnTo>
                <a:lnTo>
                  <a:pt x="2136" y="1234"/>
                </a:lnTo>
                <a:lnTo>
                  <a:pt x="2132" y="1229"/>
                </a:lnTo>
                <a:lnTo>
                  <a:pt x="2125" y="1225"/>
                </a:lnTo>
                <a:lnTo>
                  <a:pt x="2119" y="1224"/>
                </a:lnTo>
                <a:lnTo>
                  <a:pt x="2112" y="1224"/>
                </a:lnTo>
                <a:lnTo>
                  <a:pt x="2104" y="1225"/>
                </a:lnTo>
                <a:lnTo>
                  <a:pt x="2097" y="1229"/>
                </a:lnTo>
                <a:lnTo>
                  <a:pt x="2089" y="1234"/>
                </a:lnTo>
                <a:lnTo>
                  <a:pt x="2083" y="1240"/>
                </a:lnTo>
                <a:lnTo>
                  <a:pt x="2075" y="1248"/>
                </a:lnTo>
                <a:lnTo>
                  <a:pt x="2068" y="1258"/>
                </a:lnTo>
                <a:lnTo>
                  <a:pt x="2062" y="1268"/>
                </a:lnTo>
                <a:lnTo>
                  <a:pt x="2062" y="1268"/>
                </a:lnTo>
                <a:lnTo>
                  <a:pt x="2054" y="1282"/>
                </a:lnTo>
                <a:lnTo>
                  <a:pt x="2044" y="1295"/>
                </a:lnTo>
                <a:lnTo>
                  <a:pt x="2029" y="1312"/>
                </a:lnTo>
                <a:lnTo>
                  <a:pt x="2019" y="1320"/>
                </a:lnTo>
                <a:lnTo>
                  <a:pt x="2010" y="1328"/>
                </a:lnTo>
                <a:lnTo>
                  <a:pt x="1998" y="1336"/>
                </a:lnTo>
                <a:lnTo>
                  <a:pt x="1985" y="1343"/>
                </a:lnTo>
                <a:lnTo>
                  <a:pt x="1971" y="1348"/>
                </a:lnTo>
                <a:lnTo>
                  <a:pt x="1956" y="1352"/>
                </a:lnTo>
                <a:lnTo>
                  <a:pt x="1940" y="1356"/>
                </a:lnTo>
                <a:lnTo>
                  <a:pt x="1922" y="1356"/>
                </a:lnTo>
                <a:lnTo>
                  <a:pt x="1922" y="1356"/>
                </a:lnTo>
                <a:lnTo>
                  <a:pt x="1901" y="1354"/>
                </a:lnTo>
                <a:lnTo>
                  <a:pt x="1881" y="1351"/>
                </a:lnTo>
                <a:lnTo>
                  <a:pt x="1862" y="1344"/>
                </a:lnTo>
                <a:lnTo>
                  <a:pt x="1844" y="1336"/>
                </a:lnTo>
                <a:lnTo>
                  <a:pt x="1826" y="1326"/>
                </a:lnTo>
                <a:lnTo>
                  <a:pt x="1809" y="1313"/>
                </a:lnTo>
                <a:lnTo>
                  <a:pt x="1795" y="1299"/>
                </a:lnTo>
                <a:lnTo>
                  <a:pt x="1780" y="1282"/>
                </a:lnTo>
                <a:lnTo>
                  <a:pt x="1767" y="1265"/>
                </a:lnTo>
                <a:lnTo>
                  <a:pt x="1756" y="1247"/>
                </a:lnTo>
                <a:lnTo>
                  <a:pt x="1746" y="1225"/>
                </a:lnTo>
                <a:lnTo>
                  <a:pt x="1736" y="1203"/>
                </a:lnTo>
                <a:lnTo>
                  <a:pt x="1730" y="1180"/>
                </a:lnTo>
                <a:lnTo>
                  <a:pt x="1725" y="1157"/>
                </a:lnTo>
                <a:lnTo>
                  <a:pt x="1722" y="1131"/>
                </a:lnTo>
                <a:lnTo>
                  <a:pt x="1722" y="1107"/>
                </a:lnTo>
                <a:lnTo>
                  <a:pt x="1722" y="1107"/>
                </a:lnTo>
                <a:lnTo>
                  <a:pt x="1722" y="1081"/>
                </a:lnTo>
                <a:lnTo>
                  <a:pt x="1725" y="1056"/>
                </a:lnTo>
                <a:lnTo>
                  <a:pt x="1730" y="1032"/>
                </a:lnTo>
                <a:lnTo>
                  <a:pt x="1736" y="1009"/>
                </a:lnTo>
                <a:lnTo>
                  <a:pt x="1746" y="988"/>
                </a:lnTo>
                <a:lnTo>
                  <a:pt x="1756" y="967"/>
                </a:lnTo>
                <a:lnTo>
                  <a:pt x="1767" y="947"/>
                </a:lnTo>
                <a:lnTo>
                  <a:pt x="1780" y="929"/>
                </a:lnTo>
                <a:lnTo>
                  <a:pt x="1795" y="913"/>
                </a:lnTo>
                <a:lnTo>
                  <a:pt x="1809" y="898"/>
                </a:lnTo>
                <a:lnTo>
                  <a:pt x="1826" y="887"/>
                </a:lnTo>
                <a:lnTo>
                  <a:pt x="1844" y="876"/>
                </a:lnTo>
                <a:lnTo>
                  <a:pt x="1862" y="868"/>
                </a:lnTo>
                <a:lnTo>
                  <a:pt x="1881" y="861"/>
                </a:lnTo>
                <a:lnTo>
                  <a:pt x="1901" y="858"/>
                </a:lnTo>
                <a:lnTo>
                  <a:pt x="1922" y="856"/>
                </a:lnTo>
                <a:lnTo>
                  <a:pt x="1922" y="856"/>
                </a:lnTo>
                <a:close/>
              </a:path>
            </a:pathLst>
          </a:custGeom>
          <a:solidFill>
            <a:srgbClr val="00B0F0"/>
          </a:solidFill>
          <a:ln w="28575">
            <a:solidFill>
              <a:schemeClr val="tx1">
                <a:lumMod val="50000"/>
                <a:lumOff val="50000"/>
              </a:schemeClr>
            </a:solidFill>
            <a:prstDash val="solid"/>
            <a:round/>
            <a:headEnd/>
            <a:tailEnd/>
          </a:ln>
        </p:spPr>
        <p:txBody>
          <a:bodyPr bIns="5400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eaLnBrk="1" hangingPunct="1">
              <a:defRPr/>
            </a:pPr>
            <a:r>
              <a:rPr lang="en-US" sz="4000" dirty="0">
                <a:cs typeface="Arial" charset="0"/>
              </a:rPr>
              <a:t>Accept</a:t>
            </a:r>
            <a:r>
              <a:rPr lang="en-US" sz="4000" dirty="0">
                <a:solidFill>
                  <a:srgbClr val="00B0F0"/>
                </a:solidFill>
                <a:cs typeface="Arial" charset="0"/>
              </a:rPr>
              <a:t>-</a:t>
            </a:r>
            <a:r>
              <a:rPr lang="en-US" sz="4000" dirty="0">
                <a:cs typeface="Arial" charset="0"/>
              </a:rPr>
              <a:t>-</a:t>
            </a:r>
            <a:endParaRPr lang="en-GB" sz="4000" dirty="0">
              <a:cs typeface="Arial" charset="0"/>
            </a:endParaRPr>
          </a:p>
        </p:txBody>
      </p:sp>
      <p:sp>
        <p:nvSpPr>
          <p:cNvPr id="9" name="Freeform 6">
            <a:extLst>
              <a:ext uri="{FF2B5EF4-FFF2-40B4-BE49-F238E27FC236}">
                <a16:creationId xmlns:a16="http://schemas.microsoft.com/office/drawing/2014/main" id="{FA1FE2E8-67CC-4AC1-8716-44681E54A994}"/>
              </a:ext>
            </a:extLst>
          </p:cNvPr>
          <p:cNvSpPr>
            <a:spLocks/>
          </p:cNvSpPr>
          <p:nvPr/>
        </p:nvSpPr>
        <p:spPr bwMode="auto">
          <a:xfrm>
            <a:off x="5438775" y="3590925"/>
            <a:ext cx="3001963" cy="2495550"/>
          </a:xfrm>
          <a:custGeom>
            <a:avLst/>
            <a:gdLst>
              <a:gd name="T0" fmla="*/ 861 w 2587"/>
              <a:gd name="T1" fmla="*/ 195 h 2151"/>
              <a:gd name="T2" fmla="*/ 885 w 2587"/>
              <a:gd name="T3" fmla="*/ 143 h 2151"/>
              <a:gd name="T4" fmla="*/ 931 w 2587"/>
              <a:gd name="T5" fmla="*/ 97 h 2151"/>
              <a:gd name="T6" fmla="*/ 965 w 2587"/>
              <a:gd name="T7" fmla="*/ 76 h 2151"/>
              <a:gd name="T8" fmla="*/ 988 w 2587"/>
              <a:gd name="T9" fmla="*/ 47 h 2151"/>
              <a:gd name="T10" fmla="*/ 985 w 2587"/>
              <a:gd name="T11" fmla="*/ 21 h 2151"/>
              <a:gd name="T12" fmla="*/ 955 w 2587"/>
              <a:gd name="T13" fmla="*/ 3 h 2151"/>
              <a:gd name="T14" fmla="*/ 0 w 2587"/>
              <a:gd name="T15" fmla="*/ 2151 h 2151"/>
              <a:gd name="T16" fmla="*/ 2156 w 2587"/>
              <a:gd name="T17" fmla="*/ 1220 h 2151"/>
              <a:gd name="T18" fmla="*/ 2163 w 2587"/>
              <a:gd name="T19" fmla="*/ 1186 h 2151"/>
              <a:gd name="T20" fmla="*/ 2182 w 2587"/>
              <a:gd name="T21" fmla="*/ 1163 h 2151"/>
              <a:gd name="T22" fmla="*/ 2211 w 2587"/>
              <a:gd name="T23" fmla="*/ 1166 h 2151"/>
              <a:gd name="T24" fmla="*/ 2239 w 2587"/>
              <a:gd name="T25" fmla="*/ 1196 h 2151"/>
              <a:gd name="T26" fmla="*/ 2263 w 2587"/>
              <a:gd name="T27" fmla="*/ 1235 h 2151"/>
              <a:gd name="T28" fmla="*/ 2309 w 2587"/>
              <a:gd name="T29" fmla="*/ 1274 h 2151"/>
              <a:gd name="T30" fmla="*/ 2368 w 2587"/>
              <a:gd name="T31" fmla="*/ 1293 h 2151"/>
              <a:gd name="T32" fmla="*/ 2426 w 2587"/>
              <a:gd name="T33" fmla="*/ 1288 h 2151"/>
              <a:gd name="T34" fmla="*/ 2498 w 2587"/>
              <a:gd name="T35" fmla="*/ 1251 h 2151"/>
              <a:gd name="T36" fmla="*/ 2553 w 2587"/>
              <a:gd name="T37" fmla="*/ 1184 h 2151"/>
              <a:gd name="T38" fmla="*/ 2582 w 2587"/>
              <a:gd name="T39" fmla="*/ 1095 h 2151"/>
              <a:gd name="T40" fmla="*/ 2586 w 2587"/>
              <a:gd name="T41" fmla="*/ 1018 h 2151"/>
              <a:gd name="T42" fmla="*/ 2563 w 2587"/>
              <a:gd name="T43" fmla="*/ 926 h 2151"/>
              <a:gd name="T44" fmla="*/ 2514 w 2587"/>
              <a:gd name="T45" fmla="*/ 852 h 2151"/>
              <a:gd name="T46" fmla="*/ 2446 w 2587"/>
              <a:gd name="T47" fmla="*/ 805 h 2151"/>
              <a:gd name="T48" fmla="*/ 2385 w 2587"/>
              <a:gd name="T49" fmla="*/ 794 h 2151"/>
              <a:gd name="T50" fmla="*/ 2322 w 2587"/>
              <a:gd name="T51" fmla="*/ 808 h 2151"/>
              <a:gd name="T52" fmla="*/ 2278 w 2587"/>
              <a:gd name="T53" fmla="*/ 838 h 2151"/>
              <a:gd name="T54" fmla="*/ 2245 w 2587"/>
              <a:gd name="T55" fmla="*/ 882 h 2151"/>
              <a:gd name="T56" fmla="*/ 2218 w 2587"/>
              <a:gd name="T57" fmla="*/ 917 h 2151"/>
              <a:gd name="T58" fmla="*/ 2189 w 2587"/>
              <a:gd name="T59" fmla="*/ 927 h 2151"/>
              <a:gd name="T60" fmla="*/ 2166 w 2587"/>
              <a:gd name="T61" fmla="*/ 911 h 2151"/>
              <a:gd name="T62" fmla="*/ 2156 w 2587"/>
              <a:gd name="T63" fmla="*/ 869 h 2151"/>
              <a:gd name="T64" fmla="*/ 1282 w 2587"/>
              <a:gd name="T65" fmla="*/ 0 h 2151"/>
              <a:gd name="T66" fmla="*/ 1248 w 2587"/>
              <a:gd name="T67" fmla="*/ 6 h 2151"/>
              <a:gd name="T68" fmla="*/ 1227 w 2587"/>
              <a:gd name="T69" fmla="*/ 27 h 2151"/>
              <a:gd name="T70" fmla="*/ 1229 w 2587"/>
              <a:gd name="T71" fmla="*/ 55 h 2151"/>
              <a:gd name="T72" fmla="*/ 1258 w 2587"/>
              <a:gd name="T73" fmla="*/ 83 h 2151"/>
              <a:gd name="T74" fmla="*/ 1297 w 2587"/>
              <a:gd name="T75" fmla="*/ 107 h 2151"/>
              <a:gd name="T76" fmla="*/ 1336 w 2587"/>
              <a:gd name="T77" fmla="*/ 154 h 2151"/>
              <a:gd name="T78" fmla="*/ 1356 w 2587"/>
              <a:gd name="T79" fmla="*/ 213 h 2151"/>
              <a:gd name="T80" fmla="*/ 1352 w 2587"/>
              <a:gd name="T81" fmla="*/ 270 h 2151"/>
              <a:gd name="T82" fmla="*/ 1313 w 2587"/>
              <a:gd name="T83" fmla="*/ 341 h 2151"/>
              <a:gd name="T84" fmla="*/ 1247 w 2587"/>
              <a:gd name="T85" fmla="*/ 397 h 2151"/>
              <a:gd name="T86" fmla="*/ 1157 w 2587"/>
              <a:gd name="T87" fmla="*/ 426 h 2151"/>
              <a:gd name="T88" fmla="*/ 1082 w 2587"/>
              <a:gd name="T89" fmla="*/ 429 h 2151"/>
              <a:gd name="T90" fmla="*/ 988 w 2587"/>
              <a:gd name="T91" fmla="*/ 406 h 2151"/>
              <a:gd name="T92" fmla="*/ 915 w 2587"/>
              <a:gd name="T93" fmla="*/ 358 h 2151"/>
              <a:gd name="T94" fmla="*/ 869 w 2587"/>
              <a:gd name="T95" fmla="*/ 289 h 2151"/>
              <a:gd name="T96" fmla="*/ 858 w 2587"/>
              <a:gd name="T97" fmla="*/ 23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87" h="2151">
                <a:moveTo>
                  <a:pt x="858" y="231"/>
                </a:moveTo>
                <a:lnTo>
                  <a:pt x="858" y="231"/>
                </a:lnTo>
                <a:lnTo>
                  <a:pt x="858" y="213"/>
                </a:lnTo>
                <a:lnTo>
                  <a:pt x="861" y="195"/>
                </a:lnTo>
                <a:lnTo>
                  <a:pt x="866" y="180"/>
                </a:lnTo>
                <a:lnTo>
                  <a:pt x="871" y="166"/>
                </a:lnTo>
                <a:lnTo>
                  <a:pt x="877" y="154"/>
                </a:lnTo>
                <a:lnTo>
                  <a:pt x="885" y="143"/>
                </a:lnTo>
                <a:lnTo>
                  <a:pt x="893" y="131"/>
                </a:lnTo>
                <a:lnTo>
                  <a:pt x="902" y="123"/>
                </a:lnTo>
                <a:lnTo>
                  <a:pt x="918" y="107"/>
                </a:lnTo>
                <a:lnTo>
                  <a:pt x="931" y="97"/>
                </a:lnTo>
                <a:lnTo>
                  <a:pt x="946" y="89"/>
                </a:lnTo>
                <a:lnTo>
                  <a:pt x="946" y="89"/>
                </a:lnTo>
                <a:lnTo>
                  <a:pt x="955" y="83"/>
                </a:lnTo>
                <a:lnTo>
                  <a:pt x="965" y="76"/>
                </a:lnTo>
                <a:lnTo>
                  <a:pt x="973" y="70"/>
                </a:lnTo>
                <a:lnTo>
                  <a:pt x="980" y="62"/>
                </a:lnTo>
                <a:lnTo>
                  <a:pt x="985" y="55"/>
                </a:lnTo>
                <a:lnTo>
                  <a:pt x="988" y="47"/>
                </a:lnTo>
                <a:lnTo>
                  <a:pt x="989" y="40"/>
                </a:lnTo>
                <a:lnTo>
                  <a:pt x="989" y="34"/>
                </a:lnTo>
                <a:lnTo>
                  <a:pt x="988" y="27"/>
                </a:lnTo>
                <a:lnTo>
                  <a:pt x="985" y="21"/>
                </a:lnTo>
                <a:lnTo>
                  <a:pt x="980" y="14"/>
                </a:lnTo>
                <a:lnTo>
                  <a:pt x="973" y="9"/>
                </a:lnTo>
                <a:lnTo>
                  <a:pt x="965" y="6"/>
                </a:lnTo>
                <a:lnTo>
                  <a:pt x="955" y="3"/>
                </a:lnTo>
                <a:lnTo>
                  <a:pt x="944" y="1"/>
                </a:lnTo>
                <a:lnTo>
                  <a:pt x="933" y="0"/>
                </a:lnTo>
                <a:lnTo>
                  <a:pt x="0" y="0"/>
                </a:lnTo>
                <a:lnTo>
                  <a:pt x="0" y="2151"/>
                </a:lnTo>
                <a:lnTo>
                  <a:pt x="2154" y="2151"/>
                </a:lnTo>
                <a:lnTo>
                  <a:pt x="2154" y="1656"/>
                </a:lnTo>
                <a:lnTo>
                  <a:pt x="2156" y="1656"/>
                </a:lnTo>
                <a:lnTo>
                  <a:pt x="2156" y="1220"/>
                </a:lnTo>
                <a:lnTo>
                  <a:pt x="2156" y="1220"/>
                </a:lnTo>
                <a:lnTo>
                  <a:pt x="2158" y="1207"/>
                </a:lnTo>
                <a:lnTo>
                  <a:pt x="2159" y="1196"/>
                </a:lnTo>
                <a:lnTo>
                  <a:pt x="2163" y="1186"/>
                </a:lnTo>
                <a:lnTo>
                  <a:pt x="2166" y="1178"/>
                </a:lnTo>
                <a:lnTo>
                  <a:pt x="2171" y="1171"/>
                </a:lnTo>
                <a:lnTo>
                  <a:pt x="2177" y="1166"/>
                </a:lnTo>
                <a:lnTo>
                  <a:pt x="2182" y="1163"/>
                </a:lnTo>
                <a:lnTo>
                  <a:pt x="2189" y="1161"/>
                </a:lnTo>
                <a:lnTo>
                  <a:pt x="2197" y="1161"/>
                </a:lnTo>
                <a:lnTo>
                  <a:pt x="2203" y="1163"/>
                </a:lnTo>
                <a:lnTo>
                  <a:pt x="2211" y="1166"/>
                </a:lnTo>
                <a:lnTo>
                  <a:pt x="2218" y="1171"/>
                </a:lnTo>
                <a:lnTo>
                  <a:pt x="2226" y="1178"/>
                </a:lnTo>
                <a:lnTo>
                  <a:pt x="2232" y="1186"/>
                </a:lnTo>
                <a:lnTo>
                  <a:pt x="2239" y="1196"/>
                </a:lnTo>
                <a:lnTo>
                  <a:pt x="2245" y="1207"/>
                </a:lnTo>
                <a:lnTo>
                  <a:pt x="2245" y="1207"/>
                </a:lnTo>
                <a:lnTo>
                  <a:pt x="2254" y="1220"/>
                </a:lnTo>
                <a:lnTo>
                  <a:pt x="2263" y="1235"/>
                </a:lnTo>
                <a:lnTo>
                  <a:pt x="2278" y="1251"/>
                </a:lnTo>
                <a:lnTo>
                  <a:pt x="2288" y="1259"/>
                </a:lnTo>
                <a:lnTo>
                  <a:pt x="2298" y="1266"/>
                </a:lnTo>
                <a:lnTo>
                  <a:pt x="2309" y="1274"/>
                </a:lnTo>
                <a:lnTo>
                  <a:pt x="2322" y="1280"/>
                </a:lnTo>
                <a:lnTo>
                  <a:pt x="2337" y="1285"/>
                </a:lnTo>
                <a:lnTo>
                  <a:pt x="2351" y="1290"/>
                </a:lnTo>
                <a:lnTo>
                  <a:pt x="2368" y="1293"/>
                </a:lnTo>
                <a:lnTo>
                  <a:pt x="2385" y="1293"/>
                </a:lnTo>
                <a:lnTo>
                  <a:pt x="2385" y="1293"/>
                </a:lnTo>
                <a:lnTo>
                  <a:pt x="2407" y="1293"/>
                </a:lnTo>
                <a:lnTo>
                  <a:pt x="2426" y="1288"/>
                </a:lnTo>
                <a:lnTo>
                  <a:pt x="2446" y="1283"/>
                </a:lnTo>
                <a:lnTo>
                  <a:pt x="2463" y="1274"/>
                </a:lnTo>
                <a:lnTo>
                  <a:pt x="2481" y="1264"/>
                </a:lnTo>
                <a:lnTo>
                  <a:pt x="2498" y="1251"/>
                </a:lnTo>
                <a:lnTo>
                  <a:pt x="2514" y="1236"/>
                </a:lnTo>
                <a:lnTo>
                  <a:pt x="2527" y="1220"/>
                </a:lnTo>
                <a:lnTo>
                  <a:pt x="2540" y="1204"/>
                </a:lnTo>
                <a:lnTo>
                  <a:pt x="2553" y="1184"/>
                </a:lnTo>
                <a:lnTo>
                  <a:pt x="2563" y="1163"/>
                </a:lnTo>
                <a:lnTo>
                  <a:pt x="2571" y="1142"/>
                </a:lnTo>
                <a:lnTo>
                  <a:pt x="2577" y="1119"/>
                </a:lnTo>
                <a:lnTo>
                  <a:pt x="2582" y="1095"/>
                </a:lnTo>
                <a:lnTo>
                  <a:pt x="2586" y="1070"/>
                </a:lnTo>
                <a:lnTo>
                  <a:pt x="2587" y="1044"/>
                </a:lnTo>
                <a:lnTo>
                  <a:pt x="2587" y="1044"/>
                </a:lnTo>
                <a:lnTo>
                  <a:pt x="2586" y="1018"/>
                </a:lnTo>
                <a:lnTo>
                  <a:pt x="2582" y="994"/>
                </a:lnTo>
                <a:lnTo>
                  <a:pt x="2577" y="969"/>
                </a:lnTo>
                <a:lnTo>
                  <a:pt x="2571" y="947"/>
                </a:lnTo>
                <a:lnTo>
                  <a:pt x="2563" y="926"/>
                </a:lnTo>
                <a:lnTo>
                  <a:pt x="2553" y="904"/>
                </a:lnTo>
                <a:lnTo>
                  <a:pt x="2540" y="885"/>
                </a:lnTo>
                <a:lnTo>
                  <a:pt x="2527" y="867"/>
                </a:lnTo>
                <a:lnTo>
                  <a:pt x="2514" y="852"/>
                </a:lnTo>
                <a:lnTo>
                  <a:pt x="2498" y="838"/>
                </a:lnTo>
                <a:lnTo>
                  <a:pt x="2481" y="825"/>
                </a:lnTo>
                <a:lnTo>
                  <a:pt x="2463" y="815"/>
                </a:lnTo>
                <a:lnTo>
                  <a:pt x="2446" y="805"/>
                </a:lnTo>
                <a:lnTo>
                  <a:pt x="2426" y="800"/>
                </a:lnTo>
                <a:lnTo>
                  <a:pt x="2407" y="795"/>
                </a:lnTo>
                <a:lnTo>
                  <a:pt x="2385" y="794"/>
                </a:lnTo>
                <a:lnTo>
                  <a:pt x="2385" y="794"/>
                </a:lnTo>
                <a:lnTo>
                  <a:pt x="2368" y="795"/>
                </a:lnTo>
                <a:lnTo>
                  <a:pt x="2351" y="799"/>
                </a:lnTo>
                <a:lnTo>
                  <a:pt x="2337" y="802"/>
                </a:lnTo>
                <a:lnTo>
                  <a:pt x="2322" y="808"/>
                </a:lnTo>
                <a:lnTo>
                  <a:pt x="2309" y="815"/>
                </a:lnTo>
                <a:lnTo>
                  <a:pt x="2298" y="821"/>
                </a:lnTo>
                <a:lnTo>
                  <a:pt x="2288" y="830"/>
                </a:lnTo>
                <a:lnTo>
                  <a:pt x="2278" y="838"/>
                </a:lnTo>
                <a:lnTo>
                  <a:pt x="2263" y="854"/>
                </a:lnTo>
                <a:lnTo>
                  <a:pt x="2254" y="869"/>
                </a:lnTo>
                <a:lnTo>
                  <a:pt x="2245" y="882"/>
                </a:lnTo>
                <a:lnTo>
                  <a:pt x="2245" y="882"/>
                </a:lnTo>
                <a:lnTo>
                  <a:pt x="2239" y="893"/>
                </a:lnTo>
                <a:lnTo>
                  <a:pt x="2232" y="903"/>
                </a:lnTo>
                <a:lnTo>
                  <a:pt x="2226" y="911"/>
                </a:lnTo>
                <a:lnTo>
                  <a:pt x="2218" y="917"/>
                </a:lnTo>
                <a:lnTo>
                  <a:pt x="2211" y="922"/>
                </a:lnTo>
                <a:lnTo>
                  <a:pt x="2203" y="926"/>
                </a:lnTo>
                <a:lnTo>
                  <a:pt x="2197" y="927"/>
                </a:lnTo>
                <a:lnTo>
                  <a:pt x="2189" y="927"/>
                </a:lnTo>
                <a:lnTo>
                  <a:pt x="2182" y="926"/>
                </a:lnTo>
                <a:lnTo>
                  <a:pt x="2177" y="922"/>
                </a:lnTo>
                <a:lnTo>
                  <a:pt x="2171" y="917"/>
                </a:lnTo>
                <a:lnTo>
                  <a:pt x="2166" y="911"/>
                </a:lnTo>
                <a:lnTo>
                  <a:pt x="2163" y="903"/>
                </a:lnTo>
                <a:lnTo>
                  <a:pt x="2159" y="893"/>
                </a:lnTo>
                <a:lnTo>
                  <a:pt x="2158" y="882"/>
                </a:lnTo>
                <a:lnTo>
                  <a:pt x="2156" y="869"/>
                </a:lnTo>
                <a:lnTo>
                  <a:pt x="2156" y="595"/>
                </a:lnTo>
                <a:lnTo>
                  <a:pt x="2154" y="595"/>
                </a:lnTo>
                <a:lnTo>
                  <a:pt x="2154" y="0"/>
                </a:lnTo>
                <a:lnTo>
                  <a:pt x="1282" y="0"/>
                </a:lnTo>
                <a:lnTo>
                  <a:pt x="1282" y="0"/>
                </a:lnTo>
                <a:lnTo>
                  <a:pt x="1269" y="1"/>
                </a:lnTo>
                <a:lnTo>
                  <a:pt x="1258" y="3"/>
                </a:lnTo>
                <a:lnTo>
                  <a:pt x="1248" y="6"/>
                </a:lnTo>
                <a:lnTo>
                  <a:pt x="1242" y="9"/>
                </a:lnTo>
                <a:lnTo>
                  <a:pt x="1235" y="14"/>
                </a:lnTo>
                <a:lnTo>
                  <a:pt x="1230" y="21"/>
                </a:lnTo>
                <a:lnTo>
                  <a:pt x="1227" y="27"/>
                </a:lnTo>
                <a:lnTo>
                  <a:pt x="1225" y="34"/>
                </a:lnTo>
                <a:lnTo>
                  <a:pt x="1225" y="40"/>
                </a:lnTo>
                <a:lnTo>
                  <a:pt x="1225" y="47"/>
                </a:lnTo>
                <a:lnTo>
                  <a:pt x="1229" y="55"/>
                </a:lnTo>
                <a:lnTo>
                  <a:pt x="1234" y="62"/>
                </a:lnTo>
                <a:lnTo>
                  <a:pt x="1240" y="70"/>
                </a:lnTo>
                <a:lnTo>
                  <a:pt x="1248" y="76"/>
                </a:lnTo>
                <a:lnTo>
                  <a:pt x="1258" y="83"/>
                </a:lnTo>
                <a:lnTo>
                  <a:pt x="1269" y="89"/>
                </a:lnTo>
                <a:lnTo>
                  <a:pt x="1269" y="89"/>
                </a:lnTo>
                <a:lnTo>
                  <a:pt x="1282" y="97"/>
                </a:lnTo>
                <a:lnTo>
                  <a:pt x="1297" y="107"/>
                </a:lnTo>
                <a:lnTo>
                  <a:pt x="1313" y="123"/>
                </a:lnTo>
                <a:lnTo>
                  <a:pt x="1321" y="131"/>
                </a:lnTo>
                <a:lnTo>
                  <a:pt x="1329" y="143"/>
                </a:lnTo>
                <a:lnTo>
                  <a:pt x="1336" y="154"/>
                </a:lnTo>
                <a:lnTo>
                  <a:pt x="1343" y="166"/>
                </a:lnTo>
                <a:lnTo>
                  <a:pt x="1349" y="180"/>
                </a:lnTo>
                <a:lnTo>
                  <a:pt x="1352" y="195"/>
                </a:lnTo>
                <a:lnTo>
                  <a:pt x="1356" y="213"/>
                </a:lnTo>
                <a:lnTo>
                  <a:pt x="1357" y="231"/>
                </a:lnTo>
                <a:lnTo>
                  <a:pt x="1357" y="231"/>
                </a:lnTo>
                <a:lnTo>
                  <a:pt x="1356" y="250"/>
                </a:lnTo>
                <a:lnTo>
                  <a:pt x="1352" y="270"/>
                </a:lnTo>
                <a:lnTo>
                  <a:pt x="1346" y="289"/>
                </a:lnTo>
                <a:lnTo>
                  <a:pt x="1338" y="307"/>
                </a:lnTo>
                <a:lnTo>
                  <a:pt x="1326" y="325"/>
                </a:lnTo>
                <a:lnTo>
                  <a:pt x="1313" y="341"/>
                </a:lnTo>
                <a:lnTo>
                  <a:pt x="1300" y="358"/>
                </a:lnTo>
                <a:lnTo>
                  <a:pt x="1284" y="372"/>
                </a:lnTo>
                <a:lnTo>
                  <a:pt x="1266" y="385"/>
                </a:lnTo>
                <a:lnTo>
                  <a:pt x="1247" y="397"/>
                </a:lnTo>
                <a:lnTo>
                  <a:pt x="1225" y="406"/>
                </a:lnTo>
                <a:lnTo>
                  <a:pt x="1204" y="415"/>
                </a:lnTo>
                <a:lnTo>
                  <a:pt x="1181" y="421"/>
                </a:lnTo>
                <a:lnTo>
                  <a:pt x="1157" y="426"/>
                </a:lnTo>
                <a:lnTo>
                  <a:pt x="1133" y="429"/>
                </a:lnTo>
                <a:lnTo>
                  <a:pt x="1107" y="431"/>
                </a:lnTo>
                <a:lnTo>
                  <a:pt x="1107" y="431"/>
                </a:lnTo>
                <a:lnTo>
                  <a:pt x="1082" y="429"/>
                </a:lnTo>
                <a:lnTo>
                  <a:pt x="1056" y="426"/>
                </a:lnTo>
                <a:lnTo>
                  <a:pt x="1033" y="421"/>
                </a:lnTo>
                <a:lnTo>
                  <a:pt x="1011" y="415"/>
                </a:lnTo>
                <a:lnTo>
                  <a:pt x="988" y="406"/>
                </a:lnTo>
                <a:lnTo>
                  <a:pt x="967" y="397"/>
                </a:lnTo>
                <a:lnTo>
                  <a:pt x="949" y="385"/>
                </a:lnTo>
                <a:lnTo>
                  <a:pt x="931" y="372"/>
                </a:lnTo>
                <a:lnTo>
                  <a:pt x="915" y="358"/>
                </a:lnTo>
                <a:lnTo>
                  <a:pt x="900" y="341"/>
                </a:lnTo>
                <a:lnTo>
                  <a:pt x="887" y="325"/>
                </a:lnTo>
                <a:lnTo>
                  <a:pt x="877" y="307"/>
                </a:lnTo>
                <a:lnTo>
                  <a:pt x="869" y="289"/>
                </a:lnTo>
                <a:lnTo>
                  <a:pt x="863" y="270"/>
                </a:lnTo>
                <a:lnTo>
                  <a:pt x="859" y="250"/>
                </a:lnTo>
                <a:lnTo>
                  <a:pt x="858" y="231"/>
                </a:lnTo>
                <a:lnTo>
                  <a:pt x="858" y="231"/>
                </a:lnTo>
                <a:close/>
              </a:path>
            </a:pathLst>
          </a:custGeom>
          <a:solidFill>
            <a:srgbClr val="97BAE5"/>
          </a:solidFill>
          <a:ln w="28575">
            <a:solidFill>
              <a:schemeClr val="tx1">
                <a:lumMod val="50000"/>
                <a:lumOff val="50000"/>
              </a:schemeClr>
            </a:solidFill>
            <a:prstDash val="solid"/>
            <a:round/>
            <a:headEnd/>
            <a:tailEnd/>
          </a:ln>
        </p:spPr>
        <p:txBody>
          <a:bodyPr rIns="468000" anchor="ctr" anchorCtr="1"/>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eaLnBrk="1" hangingPunct="1">
              <a:defRPr/>
            </a:pPr>
            <a:r>
              <a:rPr lang="en-US" sz="4000" dirty="0">
                <a:cs typeface="Arial" charset="0"/>
              </a:rPr>
              <a:t>Eliminate</a:t>
            </a:r>
            <a:endParaRPr lang="en-GB" sz="4000" dirty="0">
              <a:cs typeface="Arial" charset="0"/>
            </a:endParaRPr>
          </a:p>
        </p:txBody>
      </p:sp>
      <p:sp>
        <p:nvSpPr>
          <p:cNvPr id="10" name="Freeform 7">
            <a:extLst>
              <a:ext uri="{FF2B5EF4-FFF2-40B4-BE49-F238E27FC236}">
                <a16:creationId xmlns:a16="http://schemas.microsoft.com/office/drawing/2014/main" id="{8122E130-10FE-43D5-9EB7-FECFB5B10DD0}"/>
              </a:ext>
            </a:extLst>
          </p:cNvPr>
          <p:cNvSpPr>
            <a:spLocks/>
          </p:cNvSpPr>
          <p:nvPr/>
        </p:nvSpPr>
        <p:spPr bwMode="auto">
          <a:xfrm>
            <a:off x="7437438" y="1085850"/>
            <a:ext cx="3001962" cy="2495550"/>
          </a:xfrm>
          <a:custGeom>
            <a:avLst/>
            <a:gdLst>
              <a:gd name="T0" fmla="*/ 1726 w 2587"/>
              <a:gd name="T1" fmla="*/ 1956 h 2150"/>
              <a:gd name="T2" fmla="*/ 1702 w 2587"/>
              <a:gd name="T3" fmla="*/ 2008 h 2150"/>
              <a:gd name="T4" fmla="*/ 1656 w 2587"/>
              <a:gd name="T5" fmla="*/ 2054 h 2150"/>
              <a:gd name="T6" fmla="*/ 1620 w 2587"/>
              <a:gd name="T7" fmla="*/ 2075 h 2150"/>
              <a:gd name="T8" fmla="*/ 1599 w 2587"/>
              <a:gd name="T9" fmla="*/ 2104 h 2150"/>
              <a:gd name="T10" fmla="*/ 1602 w 2587"/>
              <a:gd name="T11" fmla="*/ 2130 h 2150"/>
              <a:gd name="T12" fmla="*/ 1632 w 2587"/>
              <a:gd name="T13" fmla="*/ 2148 h 2150"/>
              <a:gd name="T14" fmla="*/ 2587 w 2587"/>
              <a:gd name="T15" fmla="*/ 0 h 2150"/>
              <a:gd name="T16" fmla="*/ 429 w 2587"/>
              <a:gd name="T17" fmla="*/ 931 h 2150"/>
              <a:gd name="T18" fmla="*/ 424 w 2587"/>
              <a:gd name="T19" fmla="*/ 965 h 2150"/>
              <a:gd name="T20" fmla="*/ 403 w 2587"/>
              <a:gd name="T21" fmla="*/ 988 h 2150"/>
              <a:gd name="T22" fmla="*/ 376 w 2587"/>
              <a:gd name="T23" fmla="*/ 985 h 2150"/>
              <a:gd name="T24" fmla="*/ 348 w 2587"/>
              <a:gd name="T25" fmla="*/ 955 h 2150"/>
              <a:gd name="T26" fmla="*/ 324 w 2587"/>
              <a:gd name="T27" fmla="*/ 916 h 2150"/>
              <a:gd name="T28" fmla="*/ 276 w 2587"/>
              <a:gd name="T29" fmla="*/ 877 h 2150"/>
              <a:gd name="T30" fmla="*/ 218 w 2587"/>
              <a:gd name="T31" fmla="*/ 858 h 2150"/>
              <a:gd name="T32" fmla="*/ 161 w 2587"/>
              <a:gd name="T33" fmla="*/ 863 h 2150"/>
              <a:gd name="T34" fmla="*/ 89 w 2587"/>
              <a:gd name="T35" fmla="*/ 900 h 2150"/>
              <a:gd name="T36" fmla="*/ 34 w 2587"/>
              <a:gd name="T37" fmla="*/ 967 h 2150"/>
              <a:gd name="T38" fmla="*/ 5 w 2587"/>
              <a:gd name="T39" fmla="*/ 1056 h 2150"/>
              <a:gd name="T40" fmla="*/ 1 w 2587"/>
              <a:gd name="T41" fmla="*/ 1133 h 2150"/>
              <a:gd name="T42" fmla="*/ 24 w 2587"/>
              <a:gd name="T43" fmla="*/ 1225 h 2150"/>
              <a:gd name="T44" fmla="*/ 73 w 2587"/>
              <a:gd name="T45" fmla="*/ 1299 h 2150"/>
              <a:gd name="T46" fmla="*/ 141 w 2587"/>
              <a:gd name="T47" fmla="*/ 1346 h 2150"/>
              <a:gd name="T48" fmla="*/ 200 w 2587"/>
              <a:gd name="T49" fmla="*/ 1356 h 2150"/>
              <a:gd name="T50" fmla="*/ 263 w 2587"/>
              <a:gd name="T51" fmla="*/ 1343 h 2150"/>
              <a:gd name="T52" fmla="*/ 307 w 2587"/>
              <a:gd name="T53" fmla="*/ 1313 h 2150"/>
              <a:gd name="T54" fmla="*/ 342 w 2587"/>
              <a:gd name="T55" fmla="*/ 1269 h 2150"/>
              <a:gd name="T56" fmla="*/ 369 w 2587"/>
              <a:gd name="T57" fmla="*/ 1234 h 2150"/>
              <a:gd name="T58" fmla="*/ 397 w 2587"/>
              <a:gd name="T59" fmla="*/ 1224 h 2150"/>
              <a:gd name="T60" fmla="*/ 421 w 2587"/>
              <a:gd name="T61" fmla="*/ 1240 h 2150"/>
              <a:gd name="T62" fmla="*/ 429 w 2587"/>
              <a:gd name="T63" fmla="*/ 1282 h 2150"/>
              <a:gd name="T64" fmla="*/ 1305 w 2587"/>
              <a:gd name="T65" fmla="*/ 2150 h 2150"/>
              <a:gd name="T66" fmla="*/ 1337 w 2587"/>
              <a:gd name="T67" fmla="*/ 2145 h 2150"/>
              <a:gd name="T68" fmla="*/ 1360 w 2587"/>
              <a:gd name="T69" fmla="*/ 2124 h 2150"/>
              <a:gd name="T70" fmla="*/ 1357 w 2587"/>
              <a:gd name="T71" fmla="*/ 2096 h 2150"/>
              <a:gd name="T72" fmla="*/ 1329 w 2587"/>
              <a:gd name="T73" fmla="*/ 2068 h 2150"/>
              <a:gd name="T74" fmla="*/ 1290 w 2587"/>
              <a:gd name="T75" fmla="*/ 2044 h 2150"/>
              <a:gd name="T76" fmla="*/ 1251 w 2587"/>
              <a:gd name="T77" fmla="*/ 1997 h 2150"/>
              <a:gd name="T78" fmla="*/ 1231 w 2587"/>
              <a:gd name="T79" fmla="*/ 1938 h 2150"/>
              <a:gd name="T80" fmla="*/ 1235 w 2587"/>
              <a:gd name="T81" fmla="*/ 1881 h 2150"/>
              <a:gd name="T82" fmla="*/ 1272 w 2587"/>
              <a:gd name="T83" fmla="*/ 1810 h 2150"/>
              <a:gd name="T84" fmla="*/ 1340 w 2587"/>
              <a:gd name="T85" fmla="*/ 1754 h 2150"/>
              <a:gd name="T86" fmla="*/ 1430 w 2587"/>
              <a:gd name="T87" fmla="*/ 1725 h 2150"/>
              <a:gd name="T88" fmla="*/ 1505 w 2587"/>
              <a:gd name="T89" fmla="*/ 1722 h 2150"/>
              <a:gd name="T90" fmla="*/ 1599 w 2587"/>
              <a:gd name="T91" fmla="*/ 1745 h 2150"/>
              <a:gd name="T92" fmla="*/ 1672 w 2587"/>
              <a:gd name="T93" fmla="*/ 1793 h 2150"/>
              <a:gd name="T94" fmla="*/ 1718 w 2587"/>
              <a:gd name="T95" fmla="*/ 1862 h 2150"/>
              <a:gd name="T96" fmla="*/ 1729 w 2587"/>
              <a:gd name="T97" fmla="*/ 1920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87" h="2150">
                <a:moveTo>
                  <a:pt x="1729" y="1920"/>
                </a:moveTo>
                <a:lnTo>
                  <a:pt x="1729" y="1920"/>
                </a:lnTo>
                <a:lnTo>
                  <a:pt x="1728" y="1938"/>
                </a:lnTo>
                <a:lnTo>
                  <a:pt x="1726" y="1956"/>
                </a:lnTo>
                <a:lnTo>
                  <a:pt x="1721" y="1971"/>
                </a:lnTo>
                <a:lnTo>
                  <a:pt x="1716" y="1984"/>
                </a:lnTo>
                <a:lnTo>
                  <a:pt x="1710" y="1997"/>
                </a:lnTo>
                <a:lnTo>
                  <a:pt x="1702" y="2008"/>
                </a:lnTo>
                <a:lnTo>
                  <a:pt x="1694" y="2020"/>
                </a:lnTo>
                <a:lnTo>
                  <a:pt x="1685" y="2028"/>
                </a:lnTo>
                <a:lnTo>
                  <a:pt x="1669" y="2044"/>
                </a:lnTo>
                <a:lnTo>
                  <a:pt x="1656" y="2054"/>
                </a:lnTo>
                <a:lnTo>
                  <a:pt x="1641" y="2062"/>
                </a:lnTo>
                <a:lnTo>
                  <a:pt x="1641" y="2062"/>
                </a:lnTo>
                <a:lnTo>
                  <a:pt x="1630" y="2068"/>
                </a:lnTo>
                <a:lnTo>
                  <a:pt x="1620" y="2075"/>
                </a:lnTo>
                <a:lnTo>
                  <a:pt x="1614" y="2081"/>
                </a:lnTo>
                <a:lnTo>
                  <a:pt x="1607" y="2089"/>
                </a:lnTo>
                <a:lnTo>
                  <a:pt x="1602" y="2096"/>
                </a:lnTo>
                <a:lnTo>
                  <a:pt x="1599" y="2104"/>
                </a:lnTo>
                <a:lnTo>
                  <a:pt x="1598" y="2111"/>
                </a:lnTo>
                <a:lnTo>
                  <a:pt x="1598" y="2117"/>
                </a:lnTo>
                <a:lnTo>
                  <a:pt x="1599" y="2124"/>
                </a:lnTo>
                <a:lnTo>
                  <a:pt x="1602" y="2130"/>
                </a:lnTo>
                <a:lnTo>
                  <a:pt x="1607" y="2137"/>
                </a:lnTo>
                <a:lnTo>
                  <a:pt x="1614" y="2142"/>
                </a:lnTo>
                <a:lnTo>
                  <a:pt x="1622" y="2145"/>
                </a:lnTo>
                <a:lnTo>
                  <a:pt x="1632" y="2148"/>
                </a:lnTo>
                <a:lnTo>
                  <a:pt x="1641" y="2150"/>
                </a:lnTo>
                <a:lnTo>
                  <a:pt x="1654" y="2150"/>
                </a:lnTo>
                <a:lnTo>
                  <a:pt x="2587" y="2150"/>
                </a:lnTo>
                <a:lnTo>
                  <a:pt x="2587" y="0"/>
                </a:lnTo>
                <a:lnTo>
                  <a:pt x="433" y="0"/>
                </a:lnTo>
                <a:lnTo>
                  <a:pt x="433" y="495"/>
                </a:lnTo>
                <a:lnTo>
                  <a:pt x="429" y="495"/>
                </a:lnTo>
                <a:lnTo>
                  <a:pt x="429" y="931"/>
                </a:lnTo>
                <a:lnTo>
                  <a:pt x="429" y="931"/>
                </a:lnTo>
                <a:lnTo>
                  <a:pt x="429" y="944"/>
                </a:lnTo>
                <a:lnTo>
                  <a:pt x="428" y="955"/>
                </a:lnTo>
                <a:lnTo>
                  <a:pt x="424" y="965"/>
                </a:lnTo>
                <a:lnTo>
                  <a:pt x="421" y="973"/>
                </a:lnTo>
                <a:lnTo>
                  <a:pt x="416" y="980"/>
                </a:lnTo>
                <a:lnTo>
                  <a:pt x="410" y="985"/>
                </a:lnTo>
                <a:lnTo>
                  <a:pt x="403" y="988"/>
                </a:lnTo>
                <a:lnTo>
                  <a:pt x="397" y="990"/>
                </a:lnTo>
                <a:lnTo>
                  <a:pt x="390" y="990"/>
                </a:lnTo>
                <a:lnTo>
                  <a:pt x="384" y="988"/>
                </a:lnTo>
                <a:lnTo>
                  <a:pt x="376" y="985"/>
                </a:lnTo>
                <a:lnTo>
                  <a:pt x="369" y="980"/>
                </a:lnTo>
                <a:lnTo>
                  <a:pt x="361" y="973"/>
                </a:lnTo>
                <a:lnTo>
                  <a:pt x="355" y="965"/>
                </a:lnTo>
                <a:lnTo>
                  <a:pt x="348" y="955"/>
                </a:lnTo>
                <a:lnTo>
                  <a:pt x="342" y="944"/>
                </a:lnTo>
                <a:lnTo>
                  <a:pt x="342" y="944"/>
                </a:lnTo>
                <a:lnTo>
                  <a:pt x="333" y="931"/>
                </a:lnTo>
                <a:lnTo>
                  <a:pt x="324" y="916"/>
                </a:lnTo>
                <a:lnTo>
                  <a:pt x="307" y="900"/>
                </a:lnTo>
                <a:lnTo>
                  <a:pt x="299" y="892"/>
                </a:lnTo>
                <a:lnTo>
                  <a:pt x="288" y="885"/>
                </a:lnTo>
                <a:lnTo>
                  <a:pt x="276" y="877"/>
                </a:lnTo>
                <a:lnTo>
                  <a:pt x="263" y="871"/>
                </a:lnTo>
                <a:lnTo>
                  <a:pt x="250" y="866"/>
                </a:lnTo>
                <a:lnTo>
                  <a:pt x="236" y="861"/>
                </a:lnTo>
                <a:lnTo>
                  <a:pt x="218" y="858"/>
                </a:lnTo>
                <a:lnTo>
                  <a:pt x="200" y="858"/>
                </a:lnTo>
                <a:lnTo>
                  <a:pt x="200" y="858"/>
                </a:lnTo>
                <a:lnTo>
                  <a:pt x="180" y="858"/>
                </a:lnTo>
                <a:lnTo>
                  <a:pt x="161" y="863"/>
                </a:lnTo>
                <a:lnTo>
                  <a:pt x="141" y="868"/>
                </a:lnTo>
                <a:lnTo>
                  <a:pt x="122" y="877"/>
                </a:lnTo>
                <a:lnTo>
                  <a:pt x="106" y="887"/>
                </a:lnTo>
                <a:lnTo>
                  <a:pt x="89" y="900"/>
                </a:lnTo>
                <a:lnTo>
                  <a:pt x="73" y="915"/>
                </a:lnTo>
                <a:lnTo>
                  <a:pt x="58" y="931"/>
                </a:lnTo>
                <a:lnTo>
                  <a:pt x="45" y="947"/>
                </a:lnTo>
                <a:lnTo>
                  <a:pt x="34" y="967"/>
                </a:lnTo>
                <a:lnTo>
                  <a:pt x="24" y="988"/>
                </a:lnTo>
                <a:lnTo>
                  <a:pt x="16" y="1009"/>
                </a:lnTo>
                <a:lnTo>
                  <a:pt x="10" y="1032"/>
                </a:lnTo>
                <a:lnTo>
                  <a:pt x="5" y="1056"/>
                </a:lnTo>
                <a:lnTo>
                  <a:pt x="1" y="1081"/>
                </a:lnTo>
                <a:lnTo>
                  <a:pt x="0" y="1107"/>
                </a:lnTo>
                <a:lnTo>
                  <a:pt x="0" y="1107"/>
                </a:lnTo>
                <a:lnTo>
                  <a:pt x="1" y="1133"/>
                </a:lnTo>
                <a:lnTo>
                  <a:pt x="5" y="1157"/>
                </a:lnTo>
                <a:lnTo>
                  <a:pt x="10" y="1182"/>
                </a:lnTo>
                <a:lnTo>
                  <a:pt x="16" y="1204"/>
                </a:lnTo>
                <a:lnTo>
                  <a:pt x="24" y="1225"/>
                </a:lnTo>
                <a:lnTo>
                  <a:pt x="34" y="1247"/>
                </a:lnTo>
                <a:lnTo>
                  <a:pt x="45" y="1266"/>
                </a:lnTo>
                <a:lnTo>
                  <a:pt x="58" y="1284"/>
                </a:lnTo>
                <a:lnTo>
                  <a:pt x="73" y="1299"/>
                </a:lnTo>
                <a:lnTo>
                  <a:pt x="89" y="1313"/>
                </a:lnTo>
                <a:lnTo>
                  <a:pt x="106" y="1326"/>
                </a:lnTo>
                <a:lnTo>
                  <a:pt x="122" y="1336"/>
                </a:lnTo>
                <a:lnTo>
                  <a:pt x="141" y="1346"/>
                </a:lnTo>
                <a:lnTo>
                  <a:pt x="161" y="1351"/>
                </a:lnTo>
                <a:lnTo>
                  <a:pt x="180" y="1356"/>
                </a:lnTo>
                <a:lnTo>
                  <a:pt x="200" y="1356"/>
                </a:lnTo>
                <a:lnTo>
                  <a:pt x="200" y="1356"/>
                </a:lnTo>
                <a:lnTo>
                  <a:pt x="218" y="1356"/>
                </a:lnTo>
                <a:lnTo>
                  <a:pt x="236" y="1352"/>
                </a:lnTo>
                <a:lnTo>
                  <a:pt x="250" y="1349"/>
                </a:lnTo>
                <a:lnTo>
                  <a:pt x="263" y="1343"/>
                </a:lnTo>
                <a:lnTo>
                  <a:pt x="276" y="1336"/>
                </a:lnTo>
                <a:lnTo>
                  <a:pt x="288" y="1328"/>
                </a:lnTo>
                <a:lnTo>
                  <a:pt x="299" y="1321"/>
                </a:lnTo>
                <a:lnTo>
                  <a:pt x="307" y="1313"/>
                </a:lnTo>
                <a:lnTo>
                  <a:pt x="324" y="1297"/>
                </a:lnTo>
                <a:lnTo>
                  <a:pt x="333" y="1282"/>
                </a:lnTo>
                <a:lnTo>
                  <a:pt x="342" y="1269"/>
                </a:lnTo>
                <a:lnTo>
                  <a:pt x="342" y="1269"/>
                </a:lnTo>
                <a:lnTo>
                  <a:pt x="348" y="1258"/>
                </a:lnTo>
                <a:lnTo>
                  <a:pt x="355" y="1248"/>
                </a:lnTo>
                <a:lnTo>
                  <a:pt x="361" y="1240"/>
                </a:lnTo>
                <a:lnTo>
                  <a:pt x="369" y="1234"/>
                </a:lnTo>
                <a:lnTo>
                  <a:pt x="376" y="1229"/>
                </a:lnTo>
                <a:lnTo>
                  <a:pt x="384" y="1225"/>
                </a:lnTo>
                <a:lnTo>
                  <a:pt x="390" y="1224"/>
                </a:lnTo>
                <a:lnTo>
                  <a:pt x="397" y="1224"/>
                </a:lnTo>
                <a:lnTo>
                  <a:pt x="403" y="1225"/>
                </a:lnTo>
                <a:lnTo>
                  <a:pt x="410" y="1229"/>
                </a:lnTo>
                <a:lnTo>
                  <a:pt x="416" y="1234"/>
                </a:lnTo>
                <a:lnTo>
                  <a:pt x="421" y="1240"/>
                </a:lnTo>
                <a:lnTo>
                  <a:pt x="424" y="1248"/>
                </a:lnTo>
                <a:lnTo>
                  <a:pt x="428" y="1258"/>
                </a:lnTo>
                <a:lnTo>
                  <a:pt x="429" y="1269"/>
                </a:lnTo>
                <a:lnTo>
                  <a:pt x="429" y="1282"/>
                </a:lnTo>
                <a:lnTo>
                  <a:pt x="429" y="1556"/>
                </a:lnTo>
                <a:lnTo>
                  <a:pt x="433" y="1556"/>
                </a:lnTo>
                <a:lnTo>
                  <a:pt x="433" y="2150"/>
                </a:lnTo>
                <a:lnTo>
                  <a:pt x="1305" y="2150"/>
                </a:lnTo>
                <a:lnTo>
                  <a:pt x="1305" y="2150"/>
                </a:lnTo>
                <a:lnTo>
                  <a:pt x="1318" y="2150"/>
                </a:lnTo>
                <a:lnTo>
                  <a:pt x="1327" y="2148"/>
                </a:lnTo>
                <a:lnTo>
                  <a:pt x="1337" y="2145"/>
                </a:lnTo>
                <a:lnTo>
                  <a:pt x="1345" y="2142"/>
                </a:lnTo>
                <a:lnTo>
                  <a:pt x="1352" y="2137"/>
                </a:lnTo>
                <a:lnTo>
                  <a:pt x="1357" y="2130"/>
                </a:lnTo>
                <a:lnTo>
                  <a:pt x="1360" y="2124"/>
                </a:lnTo>
                <a:lnTo>
                  <a:pt x="1362" y="2117"/>
                </a:lnTo>
                <a:lnTo>
                  <a:pt x="1362" y="2111"/>
                </a:lnTo>
                <a:lnTo>
                  <a:pt x="1360" y="2104"/>
                </a:lnTo>
                <a:lnTo>
                  <a:pt x="1357" y="2096"/>
                </a:lnTo>
                <a:lnTo>
                  <a:pt x="1352" y="2089"/>
                </a:lnTo>
                <a:lnTo>
                  <a:pt x="1347" y="2081"/>
                </a:lnTo>
                <a:lnTo>
                  <a:pt x="1339" y="2075"/>
                </a:lnTo>
                <a:lnTo>
                  <a:pt x="1329" y="2068"/>
                </a:lnTo>
                <a:lnTo>
                  <a:pt x="1318" y="2062"/>
                </a:lnTo>
                <a:lnTo>
                  <a:pt x="1318" y="2062"/>
                </a:lnTo>
                <a:lnTo>
                  <a:pt x="1303" y="2054"/>
                </a:lnTo>
                <a:lnTo>
                  <a:pt x="1290" y="2044"/>
                </a:lnTo>
                <a:lnTo>
                  <a:pt x="1274" y="2028"/>
                </a:lnTo>
                <a:lnTo>
                  <a:pt x="1266" y="2020"/>
                </a:lnTo>
                <a:lnTo>
                  <a:pt x="1258" y="2008"/>
                </a:lnTo>
                <a:lnTo>
                  <a:pt x="1251" y="1997"/>
                </a:lnTo>
                <a:lnTo>
                  <a:pt x="1243" y="1984"/>
                </a:lnTo>
                <a:lnTo>
                  <a:pt x="1238" y="1971"/>
                </a:lnTo>
                <a:lnTo>
                  <a:pt x="1233" y="1956"/>
                </a:lnTo>
                <a:lnTo>
                  <a:pt x="1231" y="1938"/>
                </a:lnTo>
                <a:lnTo>
                  <a:pt x="1230" y="1920"/>
                </a:lnTo>
                <a:lnTo>
                  <a:pt x="1230" y="1920"/>
                </a:lnTo>
                <a:lnTo>
                  <a:pt x="1231" y="1901"/>
                </a:lnTo>
                <a:lnTo>
                  <a:pt x="1235" y="1881"/>
                </a:lnTo>
                <a:lnTo>
                  <a:pt x="1241" y="1862"/>
                </a:lnTo>
                <a:lnTo>
                  <a:pt x="1249" y="1842"/>
                </a:lnTo>
                <a:lnTo>
                  <a:pt x="1261" y="1826"/>
                </a:lnTo>
                <a:lnTo>
                  <a:pt x="1272" y="1810"/>
                </a:lnTo>
                <a:lnTo>
                  <a:pt x="1287" y="1793"/>
                </a:lnTo>
                <a:lnTo>
                  <a:pt x="1303" y="1779"/>
                </a:lnTo>
                <a:lnTo>
                  <a:pt x="1321" y="1766"/>
                </a:lnTo>
                <a:lnTo>
                  <a:pt x="1340" y="1754"/>
                </a:lnTo>
                <a:lnTo>
                  <a:pt x="1360" y="1745"/>
                </a:lnTo>
                <a:lnTo>
                  <a:pt x="1383" y="1736"/>
                </a:lnTo>
                <a:lnTo>
                  <a:pt x="1406" y="1730"/>
                </a:lnTo>
                <a:lnTo>
                  <a:pt x="1430" y="1725"/>
                </a:lnTo>
                <a:lnTo>
                  <a:pt x="1454" y="1722"/>
                </a:lnTo>
                <a:lnTo>
                  <a:pt x="1480" y="1720"/>
                </a:lnTo>
                <a:lnTo>
                  <a:pt x="1480" y="1720"/>
                </a:lnTo>
                <a:lnTo>
                  <a:pt x="1505" y="1722"/>
                </a:lnTo>
                <a:lnTo>
                  <a:pt x="1529" y="1725"/>
                </a:lnTo>
                <a:lnTo>
                  <a:pt x="1554" y="1730"/>
                </a:lnTo>
                <a:lnTo>
                  <a:pt x="1576" y="1736"/>
                </a:lnTo>
                <a:lnTo>
                  <a:pt x="1599" y="1745"/>
                </a:lnTo>
                <a:lnTo>
                  <a:pt x="1619" y="1754"/>
                </a:lnTo>
                <a:lnTo>
                  <a:pt x="1638" y="1766"/>
                </a:lnTo>
                <a:lnTo>
                  <a:pt x="1656" y="1779"/>
                </a:lnTo>
                <a:lnTo>
                  <a:pt x="1672" y="1793"/>
                </a:lnTo>
                <a:lnTo>
                  <a:pt x="1687" y="1810"/>
                </a:lnTo>
                <a:lnTo>
                  <a:pt x="1698" y="1826"/>
                </a:lnTo>
                <a:lnTo>
                  <a:pt x="1710" y="1842"/>
                </a:lnTo>
                <a:lnTo>
                  <a:pt x="1718" y="1862"/>
                </a:lnTo>
                <a:lnTo>
                  <a:pt x="1724" y="1881"/>
                </a:lnTo>
                <a:lnTo>
                  <a:pt x="1728" y="1901"/>
                </a:lnTo>
                <a:lnTo>
                  <a:pt x="1729" y="1920"/>
                </a:lnTo>
                <a:lnTo>
                  <a:pt x="1729" y="1920"/>
                </a:lnTo>
                <a:close/>
              </a:path>
            </a:pathLst>
          </a:custGeom>
          <a:solidFill>
            <a:srgbClr val="99CCFF"/>
          </a:solidFill>
          <a:ln w="28575">
            <a:solidFill>
              <a:schemeClr val="tx1">
                <a:lumMod val="50000"/>
                <a:lumOff val="50000"/>
              </a:schemeClr>
            </a:solidFill>
            <a:prstDash val="solid"/>
            <a:round/>
            <a:headEnd/>
            <a:tailEnd/>
          </a:ln>
        </p:spPr>
        <p:txBody>
          <a:bodyPr lIns="4680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eaLnBrk="1" hangingPunct="1">
              <a:defRPr/>
            </a:pPr>
            <a:r>
              <a:rPr lang="en-US" sz="4000" dirty="0">
                <a:cs typeface="Arial" charset="0"/>
              </a:rPr>
              <a:t>Transfer</a:t>
            </a:r>
            <a:endParaRPr lang="en-GB" sz="4000" dirty="0">
              <a:cs typeface="Arial" charset="0"/>
            </a:endParaRPr>
          </a:p>
        </p:txBody>
      </p:sp>
      <p:sp>
        <p:nvSpPr>
          <p:cNvPr id="11" name="Freeform 8">
            <a:extLst>
              <a:ext uri="{FF2B5EF4-FFF2-40B4-BE49-F238E27FC236}">
                <a16:creationId xmlns:a16="http://schemas.microsoft.com/office/drawing/2014/main" id="{12FFF1B2-05B5-41D2-8B78-09C2765A2BB4}"/>
              </a:ext>
            </a:extLst>
          </p:cNvPr>
          <p:cNvSpPr>
            <a:spLocks/>
          </p:cNvSpPr>
          <p:nvPr/>
        </p:nvSpPr>
        <p:spPr bwMode="auto">
          <a:xfrm>
            <a:off x="7945438" y="3086100"/>
            <a:ext cx="2497137" cy="3000375"/>
          </a:xfrm>
          <a:custGeom>
            <a:avLst/>
            <a:gdLst>
              <a:gd name="T0" fmla="*/ 195 w 2151"/>
              <a:gd name="T1" fmla="*/ 1725 h 2586"/>
              <a:gd name="T2" fmla="*/ 141 w 2151"/>
              <a:gd name="T3" fmla="*/ 1702 h 2586"/>
              <a:gd name="T4" fmla="*/ 96 w 2151"/>
              <a:gd name="T5" fmla="*/ 1655 h 2586"/>
              <a:gd name="T6" fmla="*/ 76 w 2151"/>
              <a:gd name="T7" fmla="*/ 1621 h 2586"/>
              <a:gd name="T8" fmla="*/ 47 w 2151"/>
              <a:gd name="T9" fmla="*/ 1598 h 2586"/>
              <a:gd name="T10" fmla="*/ 19 w 2151"/>
              <a:gd name="T11" fmla="*/ 1603 h 2586"/>
              <a:gd name="T12" fmla="*/ 2 w 2151"/>
              <a:gd name="T13" fmla="*/ 1631 h 2586"/>
              <a:gd name="T14" fmla="*/ 2151 w 2151"/>
              <a:gd name="T15" fmla="*/ 2586 h 2586"/>
              <a:gd name="T16" fmla="*/ 1218 w 2151"/>
              <a:gd name="T17" fmla="*/ 430 h 2586"/>
              <a:gd name="T18" fmla="*/ 1184 w 2151"/>
              <a:gd name="T19" fmla="*/ 425 h 2586"/>
              <a:gd name="T20" fmla="*/ 1163 w 2151"/>
              <a:gd name="T21" fmla="*/ 404 h 2586"/>
              <a:gd name="T22" fmla="*/ 1165 w 2151"/>
              <a:gd name="T23" fmla="*/ 376 h 2586"/>
              <a:gd name="T24" fmla="*/ 1194 w 2151"/>
              <a:gd name="T25" fmla="*/ 347 h 2586"/>
              <a:gd name="T26" fmla="*/ 1233 w 2151"/>
              <a:gd name="T27" fmla="*/ 322 h 2586"/>
              <a:gd name="T28" fmla="*/ 1272 w 2151"/>
              <a:gd name="T29" fmla="*/ 277 h 2586"/>
              <a:gd name="T30" fmla="*/ 1292 w 2151"/>
              <a:gd name="T31" fmla="*/ 218 h 2586"/>
              <a:gd name="T32" fmla="*/ 1288 w 2151"/>
              <a:gd name="T33" fmla="*/ 160 h 2586"/>
              <a:gd name="T34" fmla="*/ 1251 w 2151"/>
              <a:gd name="T35" fmla="*/ 88 h 2586"/>
              <a:gd name="T36" fmla="*/ 1183 w 2151"/>
              <a:gd name="T37" fmla="*/ 34 h 2586"/>
              <a:gd name="T38" fmla="*/ 1093 w 2151"/>
              <a:gd name="T39" fmla="*/ 4 h 2586"/>
              <a:gd name="T40" fmla="*/ 1018 w 2151"/>
              <a:gd name="T41" fmla="*/ 2 h 2586"/>
              <a:gd name="T42" fmla="*/ 924 w 2151"/>
              <a:gd name="T43" fmla="*/ 25 h 2586"/>
              <a:gd name="T44" fmla="*/ 851 w 2151"/>
              <a:gd name="T45" fmla="*/ 73 h 2586"/>
              <a:gd name="T46" fmla="*/ 805 w 2151"/>
              <a:gd name="T47" fmla="*/ 142 h 2586"/>
              <a:gd name="T48" fmla="*/ 794 w 2151"/>
              <a:gd name="T49" fmla="*/ 200 h 2586"/>
              <a:gd name="T50" fmla="*/ 807 w 2151"/>
              <a:gd name="T51" fmla="*/ 264 h 2586"/>
              <a:gd name="T52" fmla="*/ 838 w 2151"/>
              <a:gd name="T53" fmla="*/ 308 h 2586"/>
              <a:gd name="T54" fmla="*/ 882 w 2151"/>
              <a:gd name="T55" fmla="*/ 342 h 2586"/>
              <a:gd name="T56" fmla="*/ 916 w 2151"/>
              <a:gd name="T57" fmla="*/ 368 h 2586"/>
              <a:gd name="T58" fmla="*/ 926 w 2151"/>
              <a:gd name="T59" fmla="*/ 397 h 2586"/>
              <a:gd name="T60" fmla="*/ 909 w 2151"/>
              <a:gd name="T61" fmla="*/ 420 h 2586"/>
              <a:gd name="T62" fmla="*/ 869 w 2151"/>
              <a:gd name="T63" fmla="*/ 430 h 2586"/>
              <a:gd name="T64" fmla="*/ 0 w 2151"/>
              <a:gd name="T65" fmla="*/ 1305 h 2586"/>
              <a:gd name="T66" fmla="*/ 5 w 2151"/>
              <a:gd name="T67" fmla="*/ 1338 h 2586"/>
              <a:gd name="T68" fmla="*/ 26 w 2151"/>
              <a:gd name="T69" fmla="*/ 1361 h 2586"/>
              <a:gd name="T70" fmla="*/ 54 w 2151"/>
              <a:gd name="T71" fmla="*/ 1357 h 2586"/>
              <a:gd name="T72" fmla="*/ 83 w 2151"/>
              <a:gd name="T73" fmla="*/ 1328 h 2586"/>
              <a:gd name="T74" fmla="*/ 107 w 2151"/>
              <a:gd name="T75" fmla="*/ 1291 h 2586"/>
              <a:gd name="T76" fmla="*/ 153 w 2151"/>
              <a:gd name="T77" fmla="*/ 1250 h 2586"/>
              <a:gd name="T78" fmla="*/ 211 w 2151"/>
              <a:gd name="T79" fmla="*/ 1230 h 2586"/>
              <a:gd name="T80" fmla="*/ 270 w 2151"/>
              <a:gd name="T81" fmla="*/ 1235 h 2586"/>
              <a:gd name="T82" fmla="*/ 342 w 2151"/>
              <a:gd name="T83" fmla="*/ 1273 h 2586"/>
              <a:gd name="T84" fmla="*/ 395 w 2151"/>
              <a:gd name="T85" fmla="*/ 1339 h 2586"/>
              <a:gd name="T86" fmla="*/ 426 w 2151"/>
              <a:gd name="T87" fmla="*/ 1429 h 2586"/>
              <a:gd name="T88" fmla="*/ 428 w 2151"/>
              <a:gd name="T89" fmla="*/ 1505 h 2586"/>
              <a:gd name="T90" fmla="*/ 405 w 2151"/>
              <a:gd name="T91" fmla="*/ 1598 h 2586"/>
              <a:gd name="T92" fmla="*/ 356 w 2151"/>
              <a:gd name="T93" fmla="*/ 1673 h 2586"/>
              <a:gd name="T94" fmla="*/ 288 w 2151"/>
              <a:gd name="T95" fmla="*/ 1718 h 2586"/>
              <a:gd name="T96" fmla="*/ 229 w 2151"/>
              <a:gd name="T97" fmla="*/ 1730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1" h="2586">
                <a:moveTo>
                  <a:pt x="229" y="1730"/>
                </a:moveTo>
                <a:lnTo>
                  <a:pt x="229" y="1730"/>
                </a:lnTo>
                <a:lnTo>
                  <a:pt x="211" y="1728"/>
                </a:lnTo>
                <a:lnTo>
                  <a:pt x="195" y="1725"/>
                </a:lnTo>
                <a:lnTo>
                  <a:pt x="179" y="1722"/>
                </a:lnTo>
                <a:lnTo>
                  <a:pt x="166" y="1715"/>
                </a:lnTo>
                <a:lnTo>
                  <a:pt x="153" y="1709"/>
                </a:lnTo>
                <a:lnTo>
                  <a:pt x="141" y="1702"/>
                </a:lnTo>
                <a:lnTo>
                  <a:pt x="132" y="1694"/>
                </a:lnTo>
                <a:lnTo>
                  <a:pt x="122" y="1686"/>
                </a:lnTo>
                <a:lnTo>
                  <a:pt x="107" y="1670"/>
                </a:lnTo>
                <a:lnTo>
                  <a:pt x="96" y="1655"/>
                </a:lnTo>
                <a:lnTo>
                  <a:pt x="88" y="1642"/>
                </a:lnTo>
                <a:lnTo>
                  <a:pt x="88" y="1642"/>
                </a:lnTo>
                <a:lnTo>
                  <a:pt x="83" y="1631"/>
                </a:lnTo>
                <a:lnTo>
                  <a:pt x="76" y="1621"/>
                </a:lnTo>
                <a:lnTo>
                  <a:pt x="68" y="1613"/>
                </a:lnTo>
                <a:lnTo>
                  <a:pt x="62" y="1606"/>
                </a:lnTo>
                <a:lnTo>
                  <a:pt x="54" y="1601"/>
                </a:lnTo>
                <a:lnTo>
                  <a:pt x="47" y="1598"/>
                </a:lnTo>
                <a:lnTo>
                  <a:pt x="39" y="1598"/>
                </a:lnTo>
                <a:lnTo>
                  <a:pt x="32" y="1598"/>
                </a:lnTo>
                <a:lnTo>
                  <a:pt x="26" y="1600"/>
                </a:lnTo>
                <a:lnTo>
                  <a:pt x="19" y="1603"/>
                </a:lnTo>
                <a:lnTo>
                  <a:pt x="15" y="1608"/>
                </a:lnTo>
                <a:lnTo>
                  <a:pt x="10" y="1614"/>
                </a:lnTo>
                <a:lnTo>
                  <a:pt x="5" y="1621"/>
                </a:lnTo>
                <a:lnTo>
                  <a:pt x="2" y="1631"/>
                </a:lnTo>
                <a:lnTo>
                  <a:pt x="0" y="1642"/>
                </a:lnTo>
                <a:lnTo>
                  <a:pt x="0" y="1655"/>
                </a:lnTo>
                <a:lnTo>
                  <a:pt x="0" y="2586"/>
                </a:lnTo>
                <a:lnTo>
                  <a:pt x="2151" y="2586"/>
                </a:lnTo>
                <a:lnTo>
                  <a:pt x="2151" y="431"/>
                </a:lnTo>
                <a:lnTo>
                  <a:pt x="1656" y="431"/>
                </a:lnTo>
                <a:lnTo>
                  <a:pt x="1656" y="430"/>
                </a:lnTo>
                <a:lnTo>
                  <a:pt x="1218" y="430"/>
                </a:lnTo>
                <a:lnTo>
                  <a:pt x="1218" y="430"/>
                </a:lnTo>
                <a:lnTo>
                  <a:pt x="1205" y="430"/>
                </a:lnTo>
                <a:lnTo>
                  <a:pt x="1194" y="428"/>
                </a:lnTo>
                <a:lnTo>
                  <a:pt x="1184" y="425"/>
                </a:lnTo>
                <a:lnTo>
                  <a:pt x="1178" y="420"/>
                </a:lnTo>
                <a:lnTo>
                  <a:pt x="1171" y="415"/>
                </a:lnTo>
                <a:lnTo>
                  <a:pt x="1166" y="410"/>
                </a:lnTo>
                <a:lnTo>
                  <a:pt x="1163" y="404"/>
                </a:lnTo>
                <a:lnTo>
                  <a:pt x="1162" y="397"/>
                </a:lnTo>
                <a:lnTo>
                  <a:pt x="1162" y="391"/>
                </a:lnTo>
                <a:lnTo>
                  <a:pt x="1162" y="383"/>
                </a:lnTo>
                <a:lnTo>
                  <a:pt x="1165" y="376"/>
                </a:lnTo>
                <a:lnTo>
                  <a:pt x="1170" y="368"/>
                </a:lnTo>
                <a:lnTo>
                  <a:pt x="1176" y="361"/>
                </a:lnTo>
                <a:lnTo>
                  <a:pt x="1184" y="353"/>
                </a:lnTo>
                <a:lnTo>
                  <a:pt x="1194" y="347"/>
                </a:lnTo>
                <a:lnTo>
                  <a:pt x="1205" y="342"/>
                </a:lnTo>
                <a:lnTo>
                  <a:pt x="1205" y="342"/>
                </a:lnTo>
                <a:lnTo>
                  <a:pt x="1218" y="334"/>
                </a:lnTo>
                <a:lnTo>
                  <a:pt x="1233" y="322"/>
                </a:lnTo>
                <a:lnTo>
                  <a:pt x="1249" y="308"/>
                </a:lnTo>
                <a:lnTo>
                  <a:pt x="1258" y="298"/>
                </a:lnTo>
                <a:lnTo>
                  <a:pt x="1266" y="288"/>
                </a:lnTo>
                <a:lnTo>
                  <a:pt x="1272" y="277"/>
                </a:lnTo>
                <a:lnTo>
                  <a:pt x="1279" y="264"/>
                </a:lnTo>
                <a:lnTo>
                  <a:pt x="1285" y="251"/>
                </a:lnTo>
                <a:lnTo>
                  <a:pt x="1288" y="235"/>
                </a:lnTo>
                <a:lnTo>
                  <a:pt x="1292" y="218"/>
                </a:lnTo>
                <a:lnTo>
                  <a:pt x="1293" y="200"/>
                </a:lnTo>
                <a:lnTo>
                  <a:pt x="1293" y="200"/>
                </a:lnTo>
                <a:lnTo>
                  <a:pt x="1292" y="181"/>
                </a:lnTo>
                <a:lnTo>
                  <a:pt x="1288" y="160"/>
                </a:lnTo>
                <a:lnTo>
                  <a:pt x="1282" y="142"/>
                </a:lnTo>
                <a:lnTo>
                  <a:pt x="1274" y="122"/>
                </a:lnTo>
                <a:lnTo>
                  <a:pt x="1262" y="104"/>
                </a:lnTo>
                <a:lnTo>
                  <a:pt x="1251" y="88"/>
                </a:lnTo>
                <a:lnTo>
                  <a:pt x="1236" y="73"/>
                </a:lnTo>
                <a:lnTo>
                  <a:pt x="1220" y="59"/>
                </a:lnTo>
                <a:lnTo>
                  <a:pt x="1202" y="46"/>
                </a:lnTo>
                <a:lnTo>
                  <a:pt x="1183" y="34"/>
                </a:lnTo>
                <a:lnTo>
                  <a:pt x="1162" y="25"/>
                </a:lnTo>
                <a:lnTo>
                  <a:pt x="1140" y="17"/>
                </a:lnTo>
                <a:lnTo>
                  <a:pt x="1118" y="8"/>
                </a:lnTo>
                <a:lnTo>
                  <a:pt x="1093" y="4"/>
                </a:lnTo>
                <a:lnTo>
                  <a:pt x="1069" y="2"/>
                </a:lnTo>
                <a:lnTo>
                  <a:pt x="1043" y="0"/>
                </a:lnTo>
                <a:lnTo>
                  <a:pt x="1043" y="0"/>
                </a:lnTo>
                <a:lnTo>
                  <a:pt x="1018" y="2"/>
                </a:lnTo>
                <a:lnTo>
                  <a:pt x="992" y="4"/>
                </a:lnTo>
                <a:lnTo>
                  <a:pt x="970" y="8"/>
                </a:lnTo>
                <a:lnTo>
                  <a:pt x="947" y="17"/>
                </a:lnTo>
                <a:lnTo>
                  <a:pt x="924" y="25"/>
                </a:lnTo>
                <a:lnTo>
                  <a:pt x="903" y="34"/>
                </a:lnTo>
                <a:lnTo>
                  <a:pt x="885" y="46"/>
                </a:lnTo>
                <a:lnTo>
                  <a:pt x="867" y="59"/>
                </a:lnTo>
                <a:lnTo>
                  <a:pt x="851" y="73"/>
                </a:lnTo>
                <a:lnTo>
                  <a:pt x="836" y="88"/>
                </a:lnTo>
                <a:lnTo>
                  <a:pt x="823" y="104"/>
                </a:lnTo>
                <a:lnTo>
                  <a:pt x="813" y="122"/>
                </a:lnTo>
                <a:lnTo>
                  <a:pt x="805" y="142"/>
                </a:lnTo>
                <a:lnTo>
                  <a:pt x="799" y="160"/>
                </a:lnTo>
                <a:lnTo>
                  <a:pt x="795" y="181"/>
                </a:lnTo>
                <a:lnTo>
                  <a:pt x="794" y="200"/>
                </a:lnTo>
                <a:lnTo>
                  <a:pt x="794" y="200"/>
                </a:lnTo>
                <a:lnTo>
                  <a:pt x="794" y="218"/>
                </a:lnTo>
                <a:lnTo>
                  <a:pt x="797" y="235"/>
                </a:lnTo>
                <a:lnTo>
                  <a:pt x="802" y="251"/>
                </a:lnTo>
                <a:lnTo>
                  <a:pt x="807" y="264"/>
                </a:lnTo>
                <a:lnTo>
                  <a:pt x="813" y="277"/>
                </a:lnTo>
                <a:lnTo>
                  <a:pt x="822" y="288"/>
                </a:lnTo>
                <a:lnTo>
                  <a:pt x="830" y="298"/>
                </a:lnTo>
                <a:lnTo>
                  <a:pt x="838" y="308"/>
                </a:lnTo>
                <a:lnTo>
                  <a:pt x="854" y="322"/>
                </a:lnTo>
                <a:lnTo>
                  <a:pt x="867" y="334"/>
                </a:lnTo>
                <a:lnTo>
                  <a:pt x="882" y="342"/>
                </a:lnTo>
                <a:lnTo>
                  <a:pt x="882" y="342"/>
                </a:lnTo>
                <a:lnTo>
                  <a:pt x="891" y="347"/>
                </a:lnTo>
                <a:lnTo>
                  <a:pt x="901" y="353"/>
                </a:lnTo>
                <a:lnTo>
                  <a:pt x="909" y="361"/>
                </a:lnTo>
                <a:lnTo>
                  <a:pt x="916" y="368"/>
                </a:lnTo>
                <a:lnTo>
                  <a:pt x="921" y="376"/>
                </a:lnTo>
                <a:lnTo>
                  <a:pt x="924" y="383"/>
                </a:lnTo>
                <a:lnTo>
                  <a:pt x="926" y="391"/>
                </a:lnTo>
                <a:lnTo>
                  <a:pt x="926" y="397"/>
                </a:lnTo>
                <a:lnTo>
                  <a:pt x="924" y="404"/>
                </a:lnTo>
                <a:lnTo>
                  <a:pt x="921" y="410"/>
                </a:lnTo>
                <a:lnTo>
                  <a:pt x="916" y="415"/>
                </a:lnTo>
                <a:lnTo>
                  <a:pt x="909" y="420"/>
                </a:lnTo>
                <a:lnTo>
                  <a:pt x="901" y="425"/>
                </a:lnTo>
                <a:lnTo>
                  <a:pt x="891" y="428"/>
                </a:lnTo>
                <a:lnTo>
                  <a:pt x="880" y="430"/>
                </a:lnTo>
                <a:lnTo>
                  <a:pt x="869" y="430"/>
                </a:lnTo>
                <a:lnTo>
                  <a:pt x="595" y="430"/>
                </a:lnTo>
                <a:lnTo>
                  <a:pt x="595" y="431"/>
                </a:lnTo>
                <a:lnTo>
                  <a:pt x="0" y="431"/>
                </a:lnTo>
                <a:lnTo>
                  <a:pt x="0" y="1305"/>
                </a:lnTo>
                <a:lnTo>
                  <a:pt x="0" y="1305"/>
                </a:lnTo>
                <a:lnTo>
                  <a:pt x="0" y="1317"/>
                </a:lnTo>
                <a:lnTo>
                  <a:pt x="2" y="1328"/>
                </a:lnTo>
                <a:lnTo>
                  <a:pt x="5" y="1338"/>
                </a:lnTo>
                <a:lnTo>
                  <a:pt x="10" y="1346"/>
                </a:lnTo>
                <a:lnTo>
                  <a:pt x="15" y="1352"/>
                </a:lnTo>
                <a:lnTo>
                  <a:pt x="19" y="1357"/>
                </a:lnTo>
                <a:lnTo>
                  <a:pt x="26" y="1361"/>
                </a:lnTo>
                <a:lnTo>
                  <a:pt x="32" y="1362"/>
                </a:lnTo>
                <a:lnTo>
                  <a:pt x="39" y="1362"/>
                </a:lnTo>
                <a:lnTo>
                  <a:pt x="47" y="1361"/>
                </a:lnTo>
                <a:lnTo>
                  <a:pt x="54" y="1357"/>
                </a:lnTo>
                <a:lnTo>
                  <a:pt x="62" y="1352"/>
                </a:lnTo>
                <a:lnTo>
                  <a:pt x="68" y="1346"/>
                </a:lnTo>
                <a:lnTo>
                  <a:pt x="76" y="1338"/>
                </a:lnTo>
                <a:lnTo>
                  <a:pt x="83" y="1328"/>
                </a:lnTo>
                <a:lnTo>
                  <a:pt x="88" y="1318"/>
                </a:lnTo>
                <a:lnTo>
                  <a:pt x="88" y="1318"/>
                </a:lnTo>
                <a:lnTo>
                  <a:pt x="96" y="1304"/>
                </a:lnTo>
                <a:lnTo>
                  <a:pt x="107" y="1291"/>
                </a:lnTo>
                <a:lnTo>
                  <a:pt x="122" y="1274"/>
                </a:lnTo>
                <a:lnTo>
                  <a:pt x="132" y="1266"/>
                </a:lnTo>
                <a:lnTo>
                  <a:pt x="141" y="1258"/>
                </a:lnTo>
                <a:lnTo>
                  <a:pt x="153" y="1250"/>
                </a:lnTo>
                <a:lnTo>
                  <a:pt x="166" y="1243"/>
                </a:lnTo>
                <a:lnTo>
                  <a:pt x="179" y="1238"/>
                </a:lnTo>
                <a:lnTo>
                  <a:pt x="195" y="1234"/>
                </a:lnTo>
                <a:lnTo>
                  <a:pt x="211" y="1230"/>
                </a:lnTo>
                <a:lnTo>
                  <a:pt x="229" y="1230"/>
                </a:lnTo>
                <a:lnTo>
                  <a:pt x="229" y="1230"/>
                </a:lnTo>
                <a:lnTo>
                  <a:pt x="249" y="1232"/>
                </a:lnTo>
                <a:lnTo>
                  <a:pt x="270" y="1235"/>
                </a:lnTo>
                <a:lnTo>
                  <a:pt x="288" y="1242"/>
                </a:lnTo>
                <a:lnTo>
                  <a:pt x="307" y="1250"/>
                </a:lnTo>
                <a:lnTo>
                  <a:pt x="325" y="1260"/>
                </a:lnTo>
                <a:lnTo>
                  <a:pt x="342" y="1273"/>
                </a:lnTo>
                <a:lnTo>
                  <a:pt x="356" y="1287"/>
                </a:lnTo>
                <a:lnTo>
                  <a:pt x="371" y="1304"/>
                </a:lnTo>
                <a:lnTo>
                  <a:pt x="384" y="1321"/>
                </a:lnTo>
                <a:lnTo>
                  <a:pt x="395" y="1339"/>
                </a:lnTo>
                <a:lnTo>
                  <a:pt x="405" y="1361"/>
                </a:lnTo>
                <a:lnTo>
                  <a:pt x="413" y="1383"/>
                </a:lnTo>
                <a:lnTo>
                  <a:pt x="421" y="1406"/>
                </a:lnTo>
                <a:lnTo>
                  <a:pt x="426" y="1429"/>
                </a:lnTo>
                <a:lnTo>
                  <a:pt x="428" y="1455"/>
                </a:lnTo>
                <a:lnTo>
                  <a:pt x="429" y="1479"/>
                </a:lnTo>
                <a:lnTo>
                  <a:pt x="429" y="1479"/>
                </a:lnTo>
                <a:lnTo>
                  <a:pt x="428" y="1505"/>
                </a:lnTo>
                <a:lnTo>
                  <a:pt x="426" y="1530"/>
                </a:lnTo>
                <a:lnTo>
                  <a:pt x="421" y="1554"/>
                </a:lnTo>
                <a:lnTo>
                  <a:pt x="413" y="1577"/>
                </a:lnTo>
                <a:lnTo>
                  <a:pt x="405" y="1598"/>
                </a:lnTo>
                <a:lnTo>
                  <a:pt x="395" y="1619"/>
                </a:lnTo>
                <a:lnTo>
                  <a:pt x="384" y="1639"/>
                </a:lnTo>
                <a:lnTo>
                  <a:pt x="371" y="1657"/>
                </a:lnTo>
                <a:lnTo>
                  <a:pt x="356" y="1673"/>
                </a:lnTo>
                <a:lnTo>
                  <a:pt x="342" y="1686"/>
                </a:lnTo>
                <a:lnTo>
                  <a:pt x="325" y="1699"/>
                </a:lnTo>
                <a:lnTo>
                  <a:pt x="307" y="1710"/>
                </a:lnTo>
                <a:lnTo>
                  <a:pt x="288" y="1718"/>
                </a:lnTo>
                <a:lnTo>
                  <a:pt x="270" y="1725"/>
                </a:lnTo>
                <a:lnTo>
                  <a:pt x="249" y="1728"/>
                </a:lnTo>
                <a:lnTo>
                  <a:pt x="229" y="1730"/>
                </a:lnTo>
                <a:lnTo>
                  <a:pt x="229" y="1730"/>
                </a:lnTo>
                <a:close/>
              </a:path>
            </a:pathLst>
          </a:custGeom>
          <a:solidFill>
            <a:srgbClr val="508CD4"/>
          </a:solidFill>
          <a:ln w="28575">
            <a:solidFill>
              <a:schemeClr val="tx1">
                <a:lumMod val="50000"/>
                <a:lumOff val="50000"/>
              </a:schemeClr>
            </a:solidFill>
            <a:prstDash val="solid"/>
            <a:round/>
            <a:headEnd/>
            <a:tailEnd/>
          </a:ln>
        </p:spPr>
        <p:txBody>
          <a:bodyPr tIns="468000" anchor="ctr" anchorCtr="1"/>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eaLnBrk="1" hangingPunct="1">
              <a:defRPr/>
            </a:pPr>
            <a:r>
              <a:rPr lang="en-GB" sz="4000" dirty="0">
                <a:cs typeface="Arial" charset="0"/>
              </a:rPr>
              <a:t>    Mitigate</a:t>
            </a:r>
          </a:p>
        </p:txBody>
      </p:sp>
      <p:sp>
        <p:nvSpPr>
          <p:cNvPr id="5" name="Arrow: Right 4">
            <a:extLst>
              <a:ext uri="{FF2B5EF4-FFF2-40B4-BE49-F238E27FC236}">
                <a16:creationId xmlns:a16="http://schemas.microsoft.com/office/drawing/2014/main" id="{3AB2D3C9-3750-41BC-B3E9-3034A50A344B}"/>
              </a:ext>
            </a:extLst>
          </p:cNvPr>
          <p:cNvSpPr/>
          <p:nvPr/>
        </p:nvSpPr>
        <p:spPr>
          <a:xfrm>
            <a:off x="1024128" y="2465614"/>
            <a:ext cx="3225609" cy="21717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0"/>
                <a:solidFill>
                  <a:schemeClr val="tx1"/>
                </a:solidFill>
                <a:effectLst>
                  <a:outerShdw blurRad="38100" dist="19050" dir="2700000" algn="tl" rotWithShape="0">
                    <a:schemeClr val="dk1">
                      <a:alpha val="40000"/>
                    </a:schemeClr>
                  </a:outerShdw>
                </a:effectLst>
              </a:rPr>
              <a:t>Threats</a:t>
            </a:r>
            <a:endParaRPr lang="en-US" sz="4000" dirty="0">
              <a:solidFill>
                <a:schemeClr val="tx1"/>
              </a:solidFill>
            </a:endParaRPr>
          </a:p>
        </p:txBody>
      </p:sp>
    </p:spTree>
    <p:extLst>
      <p:ext uri="{BB962C8B-B14F-4D97-AF65-F5344CB8AC3E}">
        <p14:creationId xmlns:p14="http://schemas.microsoft.com/office/powerpoint/2010/main" val="3446965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1024128" y="585216"/>
            <a:ext cx="6066818" cy="1499616"/>
          </a:xfrm>
        </p:spPr>
        <p:txBody>
          <a:bodyPr>
            <a:normAutofit/>
          </a:bodyPr>
          <a:lstStyle/>
          <a:p>
            <a:r>
              <a:rPr lang="en-US"/>
              <a:t>Development </a:t>
            </a:r>
          </a:p>
        </p:txBody>
      </p:sp>
      <p:cxnSp>
        <p:nvCxnSpPr>
          <p:cNvPr id="15" name="Straight Connector 10">
            <a:extLst>
              <a:ext uri="{FF2B5EF4-FFF2-40B4-BE49-F238E27FC236}">
                <a16:creationId xmlns:a16="http://schemas.microsoft.com/office/drawing/2014/main" id="{8D59213C-2A55-4BC8-A954-66FF3D9E32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C7954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1024128" y="2286000"/>
            <a:ext cx="6066818" cy="4572000"/>
          </a:xfrm>
        </p:spPr>
        <p:txBody>
          <a:bodyPr>
            <a:normAutofit/>
          </a:bodyPr>
          <a:lstStyle/>
          <a:p>
            <a:pPr marL="128016" lvl="1" indent="0">
              <a:buNone/>
            </a:pPr>
            <a:r>
              <a:rPr lang="en-US" sz="2500" b="1" dirty="0">
                <a:solidFill>
                  <a:srgbClr val="00B0F0"/>
                </a:solidFill>
                <a:latin typeface="Calibri" panose="020F0502020204030204" pitchFamily="34" charset="0"/>
                <a:cs typeface="Calibri" panose="020F0502020204030204" pitchFamily="34" charset="0"/>
              </a:rPr>
              <a:t>The Development phase is where coding takes place. </a:t>
            </a:r>
          </a:p>
          <a:p>
            <a:pPr marL="128016" lvl="1" indent="0">
              <a:buNone/>
            </a:pPr>
            <a:endParaRPr lang="en-US" sz="2500" b="1" dirty="0">
              <a:solidFill>
                <a:srgbClr val="00B0F0"/>
              </a:solidFill>
              <a:latin typeface="Calibri" panose="020F0502020204030204" pitchFamily="34" charset="0"/>
              <a:cs typeface="Calibri" panose="020F0502020204030204" pitchFamily="34" charset="0"/>
            </a:endParaRPr>
          </a:p>
          <a:p>
            <a:pPr marL="128016" lvl="1" indent="0">
              <a:buNone/>
            </a:pPr>
            <a:r>
              <a:rPr lang="en-US" sz="2500" b="1" dirty="0">
                <a:solidFill>
                  <a:srgbClr val="00B0F0"/>
                </a:solidFill>
                <a:latin typeface="Calibri" panose="020F0502020204030204" pitchFamily="34" charset="0"/>
                <a:cs typeface="Calibri" panose="020F0502020204030204" pitchFamily="34" charset="0"/>
              </a:rPr>
              <a:t>Secure Coding Techniques</a:t>
            </a:r>
          </a:p>
          <a:p>
            <a:pPr lvl="1"/>
            <a:r>
              <a:rPr lang="en-US" sz="2500" dirty="0">
                <a:latin typeface="Calibri" panose="020F0502020204030204" pitchFamily="34" charset="0"/>
                <a:cs typeface="Calibri" panose="020F0502020204030204" pitchFamily="34" charset="0"/>
              </a:rPr>
              <a:t>Static Application Security Testing  (SAST)</a:t>
            </a:r>
          </a:p>
          <a:p>
            <a:pPr lvl="1"/>
            <a:r>
              <a:rPr lang="en-US" sz="2500" dirty="0">
                <a:latin typeface="Calibri" panose="020F0502020204030204" pitchFamily="34" charset="0"/>
                <a:cs typeface="Calibri" panose="020F0502020204030204" pitchFamily="34" charset="0"/>
              </a:rPr>
              <a:t>Software Composition Analysis (SCA)</a:t>
            </a:r>
          </a:p>
          <a:p>
            <a:pPr lvl="1"/>
            <a:r>
              <a:rPr lang="en-US" sz="2500" dirty="0">
                <a:latin typeface="Calibri" panose="020F0502020204030204" pitchFamily="34" charset="0"/>
                <a:cs typeface="Calibri" panose="020F0502020204030204" pitchFamily="34" charset="0"/>
              </a:rPr>
              <a:t>Peer Review</a:t>
            </a:r>
          </a:p>
        </p:txBody>
      </p:sp>
      <p:pic>
        <p:nvPicPr>
          <p:cNvPr id="6" name="Picture 5" descr="Two people tinkering with an electronic circuitboard">
            <a:extLst>
              <a:ext uri="{FF2B5EF4-FFF2-40B4-BE49-F238E27FC236}">
                <a16:creationId xmlns:a16="http://schemas.microsoft.com/office/drawing/2014/main" id="{ED0F9004-C513-49F2-B5B0-C42DCA05AD62}"/>
              </a:ext>
            </a:extLst>
          </p:cNvPr>
          <p:cNvPicPr>
            <a:picLocks noChangeAspect="1"/>
          </p:cNvPicPr>
          <p:nvPr/>
        </p:nvPicPr>
        <p:blipFill rotWithShape="1">
          <a:blip r:embed="rId3">
            <a:extLst>
              <a:ext uri="{28A0092B-C50C-407E-A947-70E740481C1C}">
                <a14:useLocalDpi xmlns:a14="http://schemas.microsoft.com/office/drawing/2010/main" val="0"/>
              </a:ext>
            </a:extLst>
          </a:blip>
          <a:srcRect l="30137" r="24703" b="-1"/>
          <a:stretch/>
        </p:blipFill>
        <p:spPr>
          <a:xfrm>
            <a:off x="7552266" y="10"/>
            <a:ext cx="4639733" cy="6857990"/>
          </a:xfrm>
          <a:prstGeom prst="rect">
            <a:avLst/>
          </a:prstGeom>
        </p:spPr>
      </p:pic>
    </p:spTree>
    <p:extLst>
      <p:ext uri="{BB962C8B-B14F-4D97-AF65-F5344CB8AC3E}">
        <p14:creationId xmlns:p14="http://schemas.microsoft.com/office/powerpoint/2010/main" val="1386171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1024128" y="518956"/>
            <a:ext cx="6066818" cy="1499616"/>
          </a:xfrm>
        </p:spPr>
        <p:txBody>
          <a:bodyPr>
            <a:normAutofit/>
          </a:bodyPr>
          <a:lstStyle/>
          <a:p>
            <a:r>
              <a:rPr lang="en-US" dirty="0"/>
              <a:t>Test</a:t>
            </a:r>
          </a:p>
        </p:txBody>
      </p: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1024128" y="1656521"/>
            <a:ext cx="6066818" cy="5009321"/>
          </a:xfrm>
        </p:spPr>
        <p:txBody>
          <a:bodyPr>
            <a:normAutofit/>
          </a:bodyPr>
          <a:lstStyle/>
          <a:p>
            <a:pPr marL="0" indent="0">
              <a:buNone/>
            </a:pPr>
            <a:r>
              <a:rPr lang="en-US" dirty="0">
                <a:latin typeface="Calibri" panose="020F0502020204030204" pitchFamily="34" charset="0"/>
                <a:cs typeface="Calibri" panose="020F0502020204030204" pitchFamily="34" charset="0"/>
              </a:rPr>
              <a:t>Penetration testing occurs at this phase and can be </a:t>
            </a:r>
            <a:r>
              <a:rPr lang="en-US" b="1" dirty="0">
                <a:solidFill>
                  <a:srgbClr val="00B0F0"/>
                </a:solidFill>
                <a:latin typeface="Calibri" panose="020F0502020204030204" pitchFamily="34" charset="0"/>
                <a:cs typeface="Calibri" panose="020F0502020204030204" pitchFamily="34" charset="0"/>
              </a:rPr>
              <a:t>done by either the organization itself or can be outsourced by a security company</a:t>
            </a:r>
            <a:r>
              <a:rPr lang="en-US" dirty="0">
                <a:latin typeface="Calibri" panose="020F0502020204030204" pitchFamily="34" charset="0"/>
                <a:cs typeface="Calibri" panose="020F0502020204030204" pitchFamily="34" charset="0"/>
              </a:rPr>
              <a:t>. There are pros and cons to both situations. </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Testing can also be done via </a:t>
            </a:r>
            <a:r>
              <a:rPr lang="en-US" b="1" dirty="0" err="1">
                <a:solidFill>
                  <a:srgbClr val="00B0F0"/>
                </a:solidFill>
                <a:latin typeface="Calibri" panose="020F0502020204030204" pitchFamily="34" charset="0"/>
                <a:cs typeface="Calibri" panose="020F0502020204030204" pitchFamily="34" charset="0"/>
              </a:rPr>
              <a:t>whitebox</a:t>
            </a:r>
            <a:r>
              <a:rPr lang="en-US" dirty="0">
                <a:latin typeface="Calibri" panose="020F0502020204030204" pitchFamily="34" charset="0"/>
                <a:cs typeface="Calibri" panose="020F0502020204030204" pitchFamily="34" charset="0"/>
              </a:rPr>
              <a:t> or </a:t>
            </a:r>
            <a:r>
              <a:rPr lang="en-US" b="1" dirty="0" err="1">
                <a:solidFill>
                  <a:srgbClr val="00B0F0"/>
                </a:solidFill>
                <a:latin typeface="Calibri" panose="020F0502020204030204" pitchFamily="34" charset="0"/>
                <a:cs typeface="Calibri" panose="020F0502020204030204" pitchFamily="34" charset="0"/>
              </a:rPr>
              <a:t>blackbox</a:t>
            </a:r>
            <a:r>
              <a:rPr lang="en-US" dirty="0">
                <a:latin typeface="Calibri" panose="020F0502020204030204" pitchFamily="34" charset="0"/>
                <a:cs typeface="Calibri" panose="020F0502020204030204" pitchFamily="34" charset="0"/>
              </a:rPr>
              <a:t> testing methods. Whitebox is the preferred method.</a:t>
            </a: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pic>
        <p:nvPicPr>
          <p:cNvPr id="6" name="Picture 5" descr="Person looking at a computer screen">
            <a:extLst>
              <a:ext uri="{FF2B5EF4-FFF2-40B4-BE49-F238E27FC236}">
                <a16:creationId xmlns:a16="http://schemas.microsoft.com/office/drawing/2014/main" id="{ED0F9004-C513-49F2-B5B0-C42DCA05AD62}"/>
              </a:ext>
            </a:extLst>
          </p:cNvPr>
          <p:cNvPicPr>
            <a:picLocks noChangeAspect="1"/>
          </p:cNvPicPr>
          <p:nvPr/>
        </p:nvPicPr>
        <p:blipFill>
          <a:blip r:embed="rId3">
            <a:extLst>
              <a:ext uri="{28A0092B-C50C-407E-A947-70E740481C1C}">
                <a14:useLocalDpi xmlns:a14="http://schemas.microsoft.com/office/drawing/2010/main" val="0"/>
              </a:ext>
            </a:extLst>
          </a:blip>
          <a:srcRect l="27421" r="27421"/>
          <a:stretch/>
        </p:blipFill>
        <p:spPr>
          <a:xfrm>
            <a:off x="7552266" y="10"/>
            <a:ext cx="4639733" cy="6857990"/>
          </a:xfrm>
          <a:prstGeom prst="rect">
            <a:avLst/>
          </a:prstGeom>
        </p:spPr>
      </p:pic>
    </p:spTree>
    <p:extLst>
      <p:ext uri="{BB962C8B-B14F-4D97-AF65-F5344CB8AC3E}">
        <p14:creationId xmlns:p14="http://schemas.microsoft.com/office/powerpoint/2010/main" val="1102170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1024128" y="585216"/>
            <a:ext cx="6066818" cy="1499616"/>
          </a:xfrm>
        </p:spPr>
        <p:txBody>
          <a:bodyPr>
            <a:normAutofit/>
          </a:bodyPr>
          <a:lstStyle/>
          <a:p>
            <a:r>
              <a:rPr lang="en-US" dirty="0"/>
              <a:t>Release</a:t>
            </a:r>
          </a:p>
        </p:txBody>
      </p: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1024128" y="1762539"/>
            <a:ext cx="6066818" cy="4546821"/>
          </a:xfrm>
        </p:spPr>
        <p:txBody>
          <a:bodyPr>
            <a:normAutofit/>
          </a:bodyPr>
          <a:lstStyle/>
          <a:p>
            <a:pPr marL="0" indent="0">
              <a:buNone/>
            </a:pPr>
            <a:r>
              <a:rPr lang="en-US" dirty="0">
                <a:latin typeface="Calibri" panose="020F0502020204030204" pitchFamily="34" charset="0"/>
                <a:cs typeface="Calibri" panose="020F0502020204030204" pitchFamily="34" charset="0"/>
              </a:rPr>
              <a:t>Prior to production release or update, there should be a repository of all of the </a:t>
            </a:r>
            <a:r>
              <a:rPr lang="en-US" b="1" dirty="0">
                <a:solidFill>
                  <a:srgbClr val="00B0F0"/>
                </a:solidFill>
                <a:latin typeface="Calibri" panose="020F0502020204030204" pitchFamily="34" charset="0"/>
                <a:cs typeface="Calibri" panose="020F0502020204030204" pitchFamily="34" charset="0"/>
              </a:rPr>
              <a:t>artifacts collected throughout the SSDLC phases</a:t>
            </a:r>
            <a:r>
              <a:rPr lang="en-US" dirty="0">
                <a:latin typeface="Calibri" panose="020F0502020204030204" pitchFamily="34" charset="0"/>
                <a:cs typeface="Calibri" panose="020F0502020204030204" pitchFamily="34" charset="0"/>
              </a:rPr>
              <a:t>. Review of these artifacts show compliance to the gates and adequately shows security was followed.</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Once in production, continuous monitoring and penetration assessments should be completed, even if there has been no updates since the last release. </a:t>
            </a:r>
            <a:r>
              <a:rPr lang="en-US" b="1" dirty="0">
                <a:solidFill>
                  <a:srgbClr val="00B0F0"/>
                </a:solidFill>
                <a:latin typeface="Calibri" panose="020F0502020204030204" pitchFamily="34" charset="0"/>
                <a:cs typeface="Calibri" panose="020F0502020204030204" pitchFamily="34" charset="0"/>
              </a:rPr>
              <a:t>Threats and risks continue to evolve, and the application should not be forgotten. </a:t>
            </a:r>
          </a:p>
        </p:txBody>
      </p:sp>
      <p:pic>
        <p:nvPicPr>
          <p:cNvPr id="6" name="Picture 5" descr="Programming data on computer monitor">
            <a:extLst>
              <a:ext uri="{FF2B5EF4-FFF2-40B4-BE49-F238E27FC236}">
                <a16:creationId xmlns:a16="http://schemas.microsoft.com/office/drawing/2014/main" id="{ED0F9004-C513-49F2-B5B0-C42DCA05AD62}"/>
              </a:ext>
            </a:extLst>
          </p:cNvPr>
          <p:cNvPicPr>
            <a:picLocks noChangeAspect="1"/>
          </p:cNvPicPr>
          <p:nvPr/>
        </p:nvPicPr>
        <p:blipFill>
          <a:blip r:embed="rId3">
            <a:extLst>
              <a:ext uri="{28A0092B-C50C-407E-A947-70E740481C1C}">
                <a14:useLocalDpi xmlns:a14="http://schemas.microsoft.com/office/drawing/2010/main" val="0"/>
              </a:ext>
            </a:extLst>
          </a:blip>
          <a:srcRect l="27454" r="27454"/>
          <a:stretch/>
        </p:blipFill>
        <p:spPr>
          <a:xfrm>
            <a:off x="7552266" y="10"/>
            <a:ext cx="4639733" cy="6857990"/>
          </a:xfrm>
          <a:prstGeom prst="rect">
            <a:avLst/>
          </a:prstGeom>
        </p:spPr>
      </p:pic>
    </p:spTree>
    <p:extLst>
      <p:ext uri="{BB962C8B-B14F-4D97-AF65-F5344CB8AC3E}">
        <p14:creationId xmlns:p14="http://schemas.microsoft.com/office/powerpoint/2010/main" val="580860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89FFB40D-F122-4B04-A126-0531311F9A4A}"/>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29" r="10092" b="-1"/>
          <a:stretch/>
        </p:blipFill>
        <p:spPr>
          <a:xfrm>
            <a:off x="20" y="-1"/>
            <a:ext cx="12188932" cy="6858000"/>
          </a:xfrm>
          <a:prstGeom prst="rect">
            <a:avLst/>
          </a:prstGeom>
        </p:spPr>
      </p:pic>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643467" y="643467"/>
            <a:ext cx="3684437" cy="5571066"/>
          </a:xfrm>
        </p:spPr>
        <p:txBody>
          <a:bodyPr vert="horz" lIns="91440" tIns="45720" rIns="91440" bIns="45720" rtlCol="0" anchor="ctr">
            <a:normAutofit/>
          </a:bodyPr>
          <a:lstStyle/>
          <a:p>
            <a:pPr algn="r"/>
            <a:r>
              <a:rPr lang="en-US" sz="4500" dirty="0"/>
              <a:t>Ineffective AppSec Programs &amp; Lessons Learned</a:t>
            </a:r>
          </a:p>
        </p:txBody>
      </p:sp>
      <p:cxnSp>
        <p:nvCxnSpPr>
          <p:cNvPr id="30" name="Straight Connector 29">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rgbClr val="DC992C"/>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D9213E6-84A2-4AAD-9357-9F03F985A7C6}"/>
              </a:ext>
            </a:extLst>
          </p:cNvPr>
          <p:cNvSpPr txBox="1"/>
          <p:nvPr/>
        </p:nvSpPr>
        <p:spPr>
          <a:xfrm>
            <a:off x="8000999" y="643467"/>
            <a:ext cx="3820885" cy="5571066"/>
          </a:xfrm>
          <a:prstGeom prst="rect">
            <a:avLst/>
          </a:prstGeom>
        </p:spPr>
        <p:txBody>
          <a:bodyPr vert="horz" lIns="45720" tIns="45720" rIns="45720" bIns="45720" rtlCol="0" anchor="ctr">
            <a:normAutofit/>
          </a:bodyPr>
          <a:lstStyle/>
          <a:p>
            <a:pPr defTabSz="914400">
              <a:lnSpc>
                <a:spcPct val="90000"/>
              </a:lnSpc>
              <a:spcAft>
                <a:spcPts val="600"/>
              </a:spcAft>
              <a:buClr>
                <a:schemeClr val="accent2"/>
              </a:buClr>
            </a:pPr>
            <a:r>
              <a:rPr lang="en-US" sz="3200" b="1" i="0" dirty="0">
                <a:effectLst/>
                <a:latin typeface="Calibri" panose="020F0502020204030204" pitchFamily="34" charset="0"/>
                <a:cs typeface="Calibri" panose="020F0502020204030204" pitchFamily="34" charset="0"/>
              </a:rPr>
              <a:t>“It’s an old code, Sir, but it checks out”</a:t>
            </a:r>
          </a:p>
          <a:p>
            <a:pPr defTabSz="914400">
              <a:lnSpc>
                <a:spcPct val="90000"/>
              </a:lnSpc>
              <a:spcAft>
                <a:spcPts val="600"/>
              </a:spcAft>
              <a:buClr>
                <a:schemeClr val="accent2"/>
              </a:buClr>
            </a:pPr>
            <a:r>
              <a:rPr lang="en-US" sz="3000" i="0" dirty="0">
                <a:effectLst/>
                <a:latin typeface="Calibri" panose="020F0502020204030204" pitchFamily="34" charset="0"/>
                <a:cs typeface="Calibri" panose="020F0502020204030204" pitchFamily="34" charset="0"/>
              </a:rPr>
              <a:t>–</a:t>
            </a:r>
            <a:r>
              <a:rPr lang="en-US" sz="3000" i="0" dirty="0" err="1">
                <a:effectLst/>
                <a:latin typeface="Calibri" panose="020F0502020204030204" pitchFamily="34" charset="0"/>
                <a:cs typeface="Calibri" panose="020F0502020204030204" pitchFamily="34" charset="0"/>
              </a:rPr>
              <a:t>Starwars</a:t>
            </a:r>
            <a:r>
              <a:rPr lang="en-US" sz="3000" i="0" dirty="0">
                <a:effectLst/>
                <a:latin typeface="Calibri" panose="020F0502020204030204" pitchFamily="34" charset="0"/>
                <a:cs typeface="Calibri" panose="020F0502020204030204" pitchFamily="34" charset="0"/>
              </a:rPr>
              <a:t> Episode 4: A New Hope (1977)</a:t>
            </a: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574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807D5DDF-5492-4CCA-A929-25EA0774D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5678532-D2F8-4E48-BC12-62403E2C7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A5CD60A1-DAA6-48E8-A6A4-9F04D0ABE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5258134" y="640080"/>
            <a:ext cx="6293689" cy="3652405"/>
          </a:xfrm>
        </p:spPr>
        <p:txBody>
          <a:bodyPr vert="horz" lIns="91440" tIns="45720" rIns="91440" bIns="45720" rtlCol="0" anchor="b">
            <a:normAutofit/>
          </a:bodyPr>
          <a:lstStyle/>
          <a:p>
            <a:pPr fontAlgn="base"/>
            <a:r>
              <a:rPr lang="en-US" sz="4400" b="1" spc="200">
                <a:solidFill>
                  <a:schemeClr val="tx1">
                    <a:lumMod val="85000"/>
                    <a:lumOff val="15000"/>
                  </a:schemeClr>
                </a:solidFill>
              </a:rPr>
              <a:t>#1 Involve AppSec</a:t>
            </a:r>
            <a:br>
              <a:rPr lang="en-US" sz="4400" b="1" spc="200">
                <a:solidFill>
                  <a:schemeClr val="tx1">
                    <a:lumMod val="85000"/>
                    <a:lumOff val="15000"/>
                  </a:schemeClr>
                </a:solidFill>
              </a:rPr>
            </a:br>
            <a:br>
              <a:rPr lang="en-US" sz="4400" b="1" spc="200">
                <a:solidFill>
                  <a:schemeClr val="tx1">
                    <a:lumMod val="85000"/>
                    <a:lumOff val="15000"/>
                  </a:schemeClr>
                </a:solidFill>
              </a:rPr>
            </a:br>
            <a:br>
              <a:rPr lang="en-US" sz="4400" b="1" spc="200">
                <a:solidFill>
                  <a:schemeClr val="tx1">
                    <a:lumMod val="85000"/>
                    <a:lumOff val="15000"/>
                  </a:schemeClr>
                </a:solidFill>
              </a:rPr>
            </a:br>
            <a:r>
              <a:rPr lang="en-US" sz="4400" b="1" spc="200">
                <a:solidFill>
                  <a:schemeClr val="tx1">
                    <a:lumMod val="85000"/>
                    <a:lumOff val="15000"/>
                  </a:schemeClr>
                </a:solidFill>
              </a:rPr>
              <a:t>#2 SECURITY Requirements</a:t>
            </a:r>
            <a:br>
              <a:rPr lang="en-US" sz="4400" b="1" spc="200">
                <a:solidFill>
                  <a:schemeClr val="tx1">
                    <a:lumMod val="85000"/>
                    <a:lumOff val="15000"/>
                  </a:schemeClr>
                </a:solidFill>
              </a:rPr>
            </a:br>
            <a:endParaRPr lang="en-US" sz="4400" b="1" spc="200">
              <a:solidFill>
                <a:schemeClr val="tx1">
                  <a:lumMod val="85000"/>
                  <a:lumOff val="15000"/>
                </a:schemeClr>
              </a:solidFill>
            </a:endParaRPr>
          </a:p>
        </p:txBody>
      </p:sp>
      <p:pic>
        <p:nvPicPr>
          <p:cNvPr id="27" name="Graphic 26" descr="Laptop Secure">
            <a:extLst>
              <a:ext uri="{FF2B5EF4-FFF2-40B4-BE49-F238E27FC236}">
                <a16:creationId xmlns:a16="http://schemas.microsoft.com/office/drawing/2014/main" id="{6ED8E16A-E0F9-40CF-B2E5-43758E71D6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99" y="1422615"/>
            <a:ext cx="3993942" cy="3993942"/>
          </a:xfrm>
          <a:prstGeom prst="rect">
            <a:avLst/>
          </a:prstGeom>
        </p:spPr>
      </p:pic>
      <p:cxnSp>
        <p:nvCxnSpPr>
          <p:cNvPr id="38" name="Straight Connector 37">
            <a:extLst>
              <a:ext uri="{FF2B5EF4-FFF2-40B4-BE49-F238E27FC236}">
                <a16:creationId xmlns:a16="http://schemas.microsoft.com/office/drawing/2014/main" id="{A78BD527-2AAA-4E23-8975-5B200393A1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09640" y="4388141"/>
            <a:ext cx="5852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96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807D5DDF-5492-4CCA-A929-25EA0774D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B5678532-D2F8-4E48-BC12-62403E2C7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 name="Rectangle 66">
            <a:extLst>
              <a:ext uri="{FF2B5EF4-FFF2-40B4-BE49-F238E27FC236}">
                <a16:creationId xmlns:a16="http://schemas.microsoft.com/office/drawing/2014/main" id="{A5CD60A1-DAA6-48E8-A6A4-9F04D0ABE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5258134" y="640080"/>
            <a:ext cx="6293689" cy="3652405"/>
          </a:xfrm>
        </p:spPr>
        <p:txBody>
          <a:bodyPr vert="horz" lIns="91440" tIns="45720" rIns="91440" bIns="45720" rtlCol="0" anchor="b">
            <a:normAutofit/>
          </a:bodyPr>
          <a:lstStyle/>
          <a:p>
            <a:pPr fontAlgn="base"/>
            <a:r>
              <a:rPr lang="en-US" sz="4400" b="1" spc="200" dirty="0">
                <a:solidFill>
                  <a:schemeClr val="tx1">
                    <a:lumMod val="85000"/>
                    <a:lumOff val="15000"/>
                  </a:schemeClr>
                </a:solidFill>
              </a:rPr>
              <a:t>#3 Process awareness</a:t>
            </a:r>
            <a:br>
              <a:rPr lang="en-US" sz="4400" b="1" spc="200" dirty="0">
                <a:solidFill>
                  <a:schemeClr val="tx1">
                    <a:lumMod val="85000"/>
                    <a:lumOff val="15000"/>
                  </a:schemeClr>
                </a:solidFill>
              </a:rPr>
            </a:br>
            <a:br>
              <a:rPr lang="en-US" sz="4400" b="1" spc="200" dirty="0">
                <a:solidFill>
                  <a:schemeClr val="tx1">
                    <a:lumMod val="85000"/>
                    <a:lumOff val="15000"/>
                  </a:schemeClr>
                </a:solidFill>
              </a:rPr>
            </a:br>
            <a:br>
              <a:rPr lang="en-US" sz="4400" b="1" spc="200" dirty="0">
                <a:solidFill>
                  <a:schemeClr val="tx1">
                    <a:lumMod val="85000"/>
                    <a:lumOff val="15000"/>
                  </a:schemeClr>
                </a:solidFill>
              </a:rPr>
            </a:br>
            <a:r>
              <a:rPr lang="en-US" sz="4400" b="1" spc="200" dirty="0">
                <a:solidFill>
                  <a:schemeClr val="tx1">
                    <a:lumMod val="85000"/>
                    <a:lumOff val="15000"/>
                  </a:schemeClr>
                </a:solidFill>
              </a:rPr>
              <a:t>#4 transparent Metrics and Reporting</a:t>
            </a:r>
          </a:p>
        </p:txBody>
      </p:sp>
      <p:pic>
        <p:nvPicPr>
          <p:cNvPr id="58" name="Graphic 57" descr="Bar chart with solid fill">
            <a:extLst>
              <a:ext uri="{FF2B5EF4-FFF2-40B4-BE49-F238E27FC236}">
                <a16:creationId xmlns:a16="http://schemas.microsoft.com/office/drawing/2014/main" id="{2DA381D7-F33C-448A-B009-6A3D12B951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633999" y="1422615"/>
            <a:ext cx="3993942" cy="3993942"/>
          </a:xfrm>
          <a:prstGeom prst="rect">
            <a:avLst/>
          </a:prstGeom>
        </p:spPr>
      </p:pic>
      <p:cxnSp>
        <p:nvCxnSpPr>
          <p:cNvPr id="69" name="Straight Connector 68">
            <a:extLst>
              <a:ext uri="{FF2B5EF4-FFF2-40B4-BE49-F238E27FC236}">
                <a16:creationId xmlns:a16="http://schemas.microsoft.com/office/drawing/2014/main" id="{A78BD527-2AAA-4E23-8975-5B200393A1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09640" y="4388141"/>
            <a:ext cx="5852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12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07D5DDF-5492-4CCA-A929-25EA0774D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B5678532-D2F8-4E48-BC12-62403E2C7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A5CD60A1-DAA6-48E8-A6A4-9F04D0ABE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948BA00-7E10-4747-84DB-133C493C061B}"/>
              </a:ext>
            </a:extLst>
          </p:cNvPr>
          <p:cNvSpPr txBox="1"/>
          <p:nvPr/>
        </p:nvSpPr>
        <p:spPr>
          <a:xfrm>
            <a:off x="5258134" y="640080"/>
            <a:ext cx="6293689" cy="3652405"/>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4400" b="1" cap="all" spc="200">
                <a:solidFill>
                  <a:schemeClr val="tx1">
                    <a:lumMod val="85000"/>
                    <a:lumOff val="15000"/>
                  </a:schemeClr>
                </a:solidFill>
                <a:latin typeface="+mj-lt"/>
                <a:ea typeface="+mj-ea"/>
                <a:cs typeface="+mj-cs"/>
              </a:rPr>
              <a:t>#5 Application Inventories</a:t>
            </a:r>
          </a:p>
          <a:p>
            <a:pPr defTabSz="914400">
              <a:lnSpc>
                <a:spcPct val="80000"/>
              </a:lnSpc>
              <a:spcBef>
                <a:spcPct val="0"/>
              </a:spcBef>
              <a:spcAft>
                <a:spcPts val="600"/>
              </a:spcAft>
            </a:pPr>
            <a:endParaRPr lang="en-US" sz="4400" b="1" cap="all" spc="200">
              <a:solidFill>
                <a:schemeClr val="tx1">
                  <a:lumMod val="85000"/>
                  <a:lumOff val="15000"/>
                </a:schemeClr>
              </a:solidFill>
              <a:latin typeface="+mj-lt"/>
              <a:ea typeface="+mj-ea"/>
              <a:cs typeface="+mj-cs"/>
            </a:endParaRPr>
          </a:p>
          <a:p>
            <a:pPr defTabSz="914400">
              <a:lnSpc>
                <a:spcPct val="80000"/>
              </a:lnSpc>
              <a:spcBef>
                <a:spcPct val="0"/>
              </a:spcBef>
              <a:spcAft>
                <a:spcPts val="600"/>
              </a:spcAft>
            </a:pPr>
            <a:r>
              <a:rPr lang="en-US" sz="4400" b="1" cap="all" spc="200">
                <a:solidFill>
                  <a:schemeClr val="tx1">
                    <a:lumMod val="85000"/>
                    <a:lumOff val="15000"/>
                  </a:schemeClr>
                </a:solidFill>
                <a:latin typeface="+mj-lt"/>
                <a:ea typeface="+mj-ea"/>
                <a:cs typeface="+mj-cs"/>
              </a:rPr>
              <a:t>#6 Tracking Bugs and Vulnerabilities</a:t>
            </a:r>
            <a:endParaRPr lang="en-US" sz="4400" cap="all" spc="200">
              <a:solidFill>
                <a:schemeClr val="tx1">
                  <a:lumMod val="85000"/>
                  <a:lumOff val="15000"/>
                </a:schemeClr>
              </a:solidFill>
              <a:latin typeface="+mj-lt"/>
              <a:ea typeface="+mj-ea"/>
              <a:cs typeface="+mj-cs"/>
            </a:endParaRPr>
          </a:p>
        </p:txBody>
      </p:sp>
      <p:pic>
        <p:nvPicPr>
          <p:cNvPr id="34" name="Picture 34" descr="Bug with solid fill">
            <a:extLst>
              <a:ext uri="{FF2B5EF4-FFF2-40B4-BE49-F238E27FC236}">
                <a16:creationId xmlns:a16="http://schemas.microsoft.com/office/drawing/2014/main" id="{72ABCF35-4435-45D4-9276-62F60419D2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633999" y="1422615"/>
            <a:ext cx="3993942" cy="3993942"/>
          </a:xfrm>
          <a:prstGeom prst="rect">
            <a:avLst/>
          </a:prstGeom>
        </p:spPr>
      </p:pic>
      <p:cxnSp>
        <p:nvCxnSpPr>
          <p:cNvPr id="45" name="Straight Connector 44">
            <a:extLst>
              <a:ext uri="{FF2B5EF4-FFF2-40B4-BE49-F238E27FC236}">
                <a16:creationId xmlns:a16="http://schemas.microsoft.com/office/drawing/2014/main" id="{A78BD527-2AAA-4E23-8975-5B200393A1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09640" y="4388141"/>
            <a:ext cx="5852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867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mesh of blue lines and verticies">
            <a:extLst>
              <a:ext uri="{FF2B5EF4-FFF2-40B4-BE49-F238E27FC236}">
                <a16:creationId xmlns:a16="http://schemas.microsoft.com/office/drawing/2014/main" id="{ED0F9004-C513-49F2-B5B0-C42DCA05AD62}"/>
              </a:ext>
            </a:extLst>
          </p:cNvPr>
          <p:cNvPicPr>
            <a:picLocks noChangeAspect="1"/>
          </p:cNvPicPr>
          <p:nvPr/>
        </p:nvPicPr>
        <p:blipFill>
          <a:blip r:embed="rId2">
            <a:alphaModFix amt="32000"/>
            <a:extLst>
              <a:ext uri="{BEBA8EAE-BF5A-486C-A8C5-ECC9F3942E4B}">
                <a14:imgProps xmlns:a14="http://schemas.microsoft.com/office/drawing/2010/main">
                  <a14:imgLayer r:embed="rId3">
                    <a14:imgEffect>
                      <a14:colorTemperature colorTemp="2592"/>
                    </a14:imgEffect>
                    <a14:imgEffect>
                      <a14:saturation sat="0"/>
                    </a14:imgEffect>
                  </a14:imgLayer>
                </a14:imgProps>
              </a:ext>
              <a:ext uri="{28A0092B-C50C-407E-A947-70E740481C1C}">
                <a14:useLocalDpi xmlns:a14="http://schemas.microsoft.com/office/drawing/2010/main" val="0"/>
              </a:ext>
            </a:extLst>
          </a:blip>
          <a:srcRect l="4308" r="4308"/>
          <a:stretch/>
        </p:blipFill>
        <p:spPr>
          <a:xfrm>
            <a:off x="20" y="-1"/>
            <a:ext cx="12188932" cy="6858000"/>
          </a:xfrm>
          <a:prstGeom prst="rect">
            <a:avLst/>
          </a:prstGeom>
          <a:effectLst>
            <a:outerShdw blurRad="292100" dist="50800" dir="5400000" algn="ctr" rotWithShape="0">
              <a:srgbClr val="000000">
                <a:alpha val="0"/>
              </a:srgbClr>
            </a:outerShdw>
          </a:effectLst>
        </p:spPr>
      </p:pic>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1232465" y="1550833"/>
            <a:ext cx="3165228" cy="3873804"/>
          </a:xfrm>
        </p:spPr>
        <p:txBody>
          <a:bodyPr>
            <a:normAutofit/>
          </a:bodyPr>
          <a:lstStyle/>
          <a:p>
            <a:pPr algn="r"/>
            <a:br>
              <a:rPr lang="en-US" dirty="0"/>
            </a:br>
            <a:br>
              <a:rPr lang="en-US" dirty="0"/>
            </a:br>
            <a:br>
              <a:rPr lang="en-US" dirty="0"/>
            </a:br>
            <a:r>
              <a:rPr lang="en-US" dirty="0"/>
              <a:t>About Me</a:t>
            </a:r>
          </a:p>
        </p:txBody>
      </p: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4971371" y="643467"/>
            <a:ext cx="6574112" cy="5571066"/>
          </a:xfrm>
        </p:spPr>
        <p:txBody>
          <a:bodyPr anchor="ctr">
            <a:normAutofit/>
          </a:bodyPr>
          <a:lstStyle/>
          <a:p>
            <a:pPr algn="l" fontAlgn="base"/>
            <a:endParaRPr lang="en-US" sz="1900" b="0" i="0" dirty="0">
              <a:solidFill>
                <a:srgbClr val="FFFFFF"/>
              </a:solidFill>
              <a:effectLst/>
              <a:latin typeface="Calibri" panose="020F0502020204030204" pitchFamily="34" charset="0"/>
              <a:cs typeface="Calibri" panose="020F0502020204030204" pitchFamily="34" charset="0"/>
            </a:endParaRPr>
          </a:p>
          <a:p>
            <a:pPr algn="l" fontAlgn="base"/>
            <a:endParaRPr lang="en-US" sz="1900" dirty="0">
              <a:solidFill>
                <a:srgbClr val="FFFFFF"/>
              </a:solidFill>
              <a:latin typeface="Calibri" panose="020F0502020204030204" pitchFamily="34" charset="0"/>
              <a:cs typeface="Calibri" panose="020F0502020204030204" pitchFamily="34" charset="0"/>
            </a:endParaRPr>
          </a:p>
          <a:p>
            <a:pPr algn="l" fontAlgn="base"/>
            <a:r>
              <a:rPr lang="en-US" sz="1900" b="0" i="0" dirty="0">
                <a:solidFill>
                  <a:srgbClr val="FFFFFF"/>
                </a:solidFill>
                <a:effectLst/>
                <a:latin typeface="Calibri" panose="020F0502020204030204" pitchFamily="34" charset="0"/>
                <a:cs typeface="Calibri" panose="020F0502020204030204" pitchFamily="34" charset="0"/>
              </a:rPr>
              <a:t>Roxy currently works in Information Security, specifically in Application Security. </a:t>
            </a:r>
          </a:p>
          <a:p>
            <a:pPr algn="l" fontAlgn="base"/>
            <a:r>
              <a:rPr lang="en-US" sz="1900" b="0" i="0" dirty="0">
                <a:solidFill>
                  <a:srgbClr val="FFFFFF"/>
                </a:solidFill>
                <a:effectLst/>
                <a:latin typeface="Calibri" panose="020F0502020204030204" pitchFamily="34" charset="0"/>
                <a:cs typeface="Calibri" panose="020F0502020204030204" pitchFamily="34" charset="0"/>
              </a:rPr>
              <a:t>She has experience working in the Financial (1 year) and Aerospace (12.5 years) industries and has consulted on several Healthcare Applications.</a:t>
            </a:r>
          </a:p>
          <a:p>
            <a:pPr algn="l" fontAlgn="base"/>
            <a:r>
              <a:rPr lang="en-US" sz="1900" b="0" i="0" dirty="0">
                <a:solidFill>
                  <a:srgbClr val="FFFFFF"/>
                </a:solidFill>
                <a:effectLst/>
                <a:latin typeface="Calibri" panose="020F0502020204030204" pitchFamily="34" charset="0"/>
                <a:cs typeface="Calibri" panose="020F0502020204030204" pitchFamily="34" charset="0"/>
              </a:rPr>
              <a:t> Her prior roles include Product Security, including embedded system design, Software Configuration Management and Penetration Testing. </a:t>
            </a:r>
          </a:p>
          <a:p>
            <a:pPr algn="l" fontAlgn="base"/>
            <a:r>
              <a:rPr lang="en-US" sz="1900" dirty="0">
                <a:solidFill>
                  <a:srgbClr val="FFFFFF"/>
                </a:solidFill>
                <a:latin typeface="Calibri" panose="020F0502020204030204" pitchFamily="34" charset="0"/>
                <a:cs typeface="Calibri" panose="020F0502020204030204" pitchFamily="34" charset="0"/>
              </a:rPr>
              <a:t>W</a:t>
            </a:r>
            <a:r>
              <a:rPr lang="en-US" sz="1900" b="0" i="0" dirty="0">
                <a:solidFill>
                  <a:srgbClr val="FFFFFF"/>
                </a:solidFill>
                <a:effectLst/>
                <a:latin typeface="Calibri" panose="020F0502020204030204" pitchFamily="34" charset="0"/>
                <a:cs typeface="Calibri" panose="020F0502020204030204" pitchFamily="34" charset="0"/>
              </a:rPr>
              <a:t>ebsite designer and content creator for the blog, privacy4theworld.com</a:t>
            </a:r>
          </a:p>
          <a:p>
            <a:pPr algn="l" fontAlgn="base"/>
            <a:r>
              <a:rPr lang="en-US" sz="1900" b="0" i="0" dirty="0">
                <a:solidFill>
                  <a:srgbClr val="FFFFFF"/>
                </a:solidFill>
                <a:effectLst/>
                <a:latin typeface="Calibri" panose="020F0502020204030204" pitchFamily="34" charset="0"/>
                <a:cs typeface="Calibri" panose="020F0502020204030204" pitchFamily="34" charset="0"/>
              </a:rPr>
              <a:t>Education &amp; Certifications: CEH, Security+, </a:t>
            </a:r>
            <a:r>
              <a:rPr lang="en-US" sz="1900" b="0" i="0" dirty="0" err="1">
                <a:solidFill>
                  <a:srgbClr val="FFFFFF"/>
                </a:solidFill>
                <a:effectLst/>
                <a:latin typeface="Calibri" panose="020F0502020204030204" pitchFamily="34" charset="0"/>
                <a:cs typeface="Calibri" panose="020F0502020204030204" pitchFamily="34" charset="0"/>
              </a:rPr>
              <a:t>CySA</a:t>
            </a:r>
            <a:r>
              <a:rPr lang="en-US" sz="1900" b="0" i="0" dirty="0">
                <a:solidFill>
                  <a:srgbClr val="FFFFFF"/>
                </a:solidFill>
                <a:effectLst/>
                <a:latin typeface="Calibri" panose="020F0502020204030204" pitchFamily="34" charset="0"/>
                <a:cs typeface="Calibri" panose="020F0502020204030204" pitchFamily="34" charset="0"/>
              </a:rPr>
              <a:t>+, CSAP, CM2C; BS Data Analytics, AS Behavioral Science.</a:t>
            </a:r>
          </a:p>
          <a:p>
            <a:pPr marL="0" indent="0">
              <a:buNone/>
            </a:pPr>
            <a:endParaRPr lang="en-US" sz="1900" i="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900" i="1"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9DA564F-1F94-469B-80D1-E0ED1F77FB56}"/>
              </a:ext>
            </a:extLst>
          </p:cNvPr>
          <p:cNvPicPr>
            <a:picLocks noChangeAspect="1"/>
          </p:cNvPicPr>
          <p:nvPr/>
        </p:nvPicPr>
        <p:blipFill>
          <a:blip r:embed="rId4"/>
          <a:stretch>
            <a:fillRect/>
          </a:stretch>
        </p:blipFill>
        <p:spPr>
          <a:xfrm>
            <a:off x="2414468" y="1946270"/>
            <a:ext cx="1904762" cy="1904762"/>
          </a:xfrm>
          <a:prstGeom prst="rect">
            <a:avLst/>
          </a:prstGeom>
        </p:spPr>
      </p:pic>
      <p:pic>
        <p:nvPicPr>
          <p:cNvPr id="12" name="Picture 11">
            <a:extLst>
              <a:ext uri="{FF2B5EF4-FFF2-40B4-BE49-F238E27FC236}">
                <a16:creationId xmlns:a16="http://schemas.microsoft.com/office/drawing/2014/main" id="{E3070712-9042-496E-ACDE-F83BF91AF649}"/>
              </a:ext>
            </a:extLst>
          </p:cNvPr>
          <p:cNvPicPr>
            <a:picLocks noChangeAspect="1"/>
          </p:cNvPicPr>
          <p:nvPr/>
        </p:nvPicPr>
        <p:blipFill>
          <a:blip r:embed="rId5"/>
          <a:stretch>
            <a:fillRect/>
          </a:stretch>
        </p:blipFill>
        <p:spPr>
          <a:xfrm>
            <a:off x="4733866" y="5403535"/>
            <a:ext cx="352381" cy="352381"/>
          </a:xfrm>
          <a:prstGeom prst="rect">
            <a:avLst/>
          </a:prstGeom>
        </p:spPr>
      </p:pic>
      <p:sp>
        <p:nvSpPr>
          <p:cNvPr id="13" name="TextBox 12">
            <a:extLst>
              <a:ext uri="{FF2B5EF4-FFF2-40B4-BE49-F238E27FC236}">
                <a16:creationId xmlns:a16="http://schemas.microsoft.com/office/drawing/2014/main" id="{68CD564D-E7EF-464F-9323-6815033533AE}"/>
              </a:ext>
            </a:extLst>
          </p:cNvPr>
          <p:cNvSpPr txBox="1"/>
          <p:nvPr/>
        </p:nvSpPr>
        <p:spPr>
          <a:xfrm>
            <a:off x="5107382" y="5429640"/>
            <a:ext cx="5373854" cy="369332"/>
          </a:xfrm>
          <a:prstGeom prst="rect">
            <a:avLst/>
          </a:prstGeom>
          <a:noFill/>
        </p:spPr>
        <p:txBody>
          <a:bodyPr wrap="square" rtlCol="0">
            <a:spAutoFit/>
          </a:bodyPr>
          <a:lstStyle/>
          <a:p>
            <a:pPr marL="0" indent="0">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https://www.linkedin.com/in/roxanne-sanger-tait/</a:t>
            </a:r>
            <a:endParaRPr 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101938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807D5DDF-5492-4CCA-A929-25EA0774D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5678532-D2F8-4E48-BC12-62403E2C7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5CD60A1-DAA6-48E8-A6A4-9F04D0ABE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5258134" y="640080"/>
            <a:ext cx="6293689" cy="3652405"/>
          </a:xfrm>
        </p:spPr>
        <p:txBody>
          <a:bodyPr vert="horz" lIns="91440" tIns="45720" rIns="91440" bIns="45720" rtlCol="0" anchor="b">
            <a:normAutofit/>
          </a:bodyPr>
          <a:lstStyle/>
          <a:p>
            <a:pPr fontAlgn="base"/>
            <a:r>
              <a:rPr lang="en-US" sz="4400" b="1" spc="200">
                <a:solidFill>
                  <a:schemeClr val="tx1">
                    <a:lumMod val="85000"/>
                    <a:lumOff val="15000"/>
                  </a:schemeClr>
                </a:solidFill>
              </a:rPr>
              <a:t>#7 Too much or not enough automation?</a:t>
            </a:r>
          </a:p>
        </p:txBody>
      </p:sp>
      <p:pic>
        <p:nvPicPr>
          <p:cNvPr id="12" name="Graphic 11" descr="Spinning Plates outline">
            <a:extLst>
              <a:ext uri="{FF2B5EF4-FFF2-40B4-BE49-F238E27FC236}">
                <a16:creationId xmlns:a16="http://schemas.microsoft.com/office/drawing/2014/main" id="{2079F562-EE6E-43DF-AD9C-AE8DFD9466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633999" y="1422615"/>
            <a:ext cx="3993942" cy="3993942"/>
          </a:xfrm>
          <a:prstGeom prst="rect">
            <a:avLst/>
          </a:prstGeom>
        </p:spPr>
      </p:pic>
      <p:cxnSp>
        <p:nvCxnSpPr>
          <p:cNvPr id="23" name="Straight Connector 22">
            <a:extLst>
              <a:ext uri="{FF2B5EF4-FFF2-40B4-BE49-F238E27FC236}">
                <a16:creationId xmlns:a16="http://schemas.microsoft.com/office/drawing/2014/main" id="{A78BD527-2AAA-4E23-8975-5B200393A1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09640" y="4388141"/>
            <a:ext cx="5852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08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onnecting lines and dots">
            <a:extLst>
              <a:ext uri="{FF2B5EF4-FFF2-40B4-BE49-F238E27FC236}">
                <a16:creationId xmlns:a16="http://schemas.microsoft.com/office/drawing/2014/main" id="{ED0F9004-C513-49F2-B5B0-C42DCA05AD6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t="8514" r="-1" b="-1"/>
          <a:stretch/>
        </p:blipFill>
        <p:spPr>
          <a:xfrm>
            <a:off x="20" y="-1"/>
            <a:ext cx="12188932" cy="6858000"/>
          </a:xfrm>
          <a:prstGeom prst="rect">
            <a:avLst/>
          </a:prstGeom>
        </p:spPr>
      </p:pic>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643467" y="643467"/>
            <a:ext cx="3684437" cy="5571066"/>
          </a:xfrm>
        </p:spPr>
        <p:txBody>
          <a:bodyPr>
            <a:normAutofit/>
          </a:bodyPr>
          <a:lstStyle/>
          <a:p>
            <a:pPr algn="r"/>
            <a:r>
              <a:rPr lang="en-US" dirty="0"/>
              <a:t>Questions?</a:t>
            </a:r>
          </a:p>
        </p:txBody>
      </p: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4971371" y="643467"/>
            <a:ext cx="6574112" cy="5571066"/>
          </a:xfrm>
        </p:spPr>
        <p:txBody>
          <a:bodyPr anchor="ctr">
            <a:normAutofit/>
          </a:bodyPr>
          <a:lstStyle/>
          <a:p>
            <a:pPr marL="0" indent="0">
              <a:buNone/>
            </a:pPr>
            <a:r>
              <a:rPr lang="en-US" b="0" i="0" dirty="0">
                <a:effectLst/>
                <a:latin typeface="Merriweather"/>
              </a:rPr>
              <a:t>“The absence of security in the initial stages of Engineering is the single most significant cybersecurity gap and risk in modern system development.”</a:t>
            </a:r>
            <a:br>
              <a:rPr lang="en-US" dirty="0"/>
            </a:br>
            <a:r>
              <a:rPr lang="en-US" b="0" i="0" dirty="0">
                <a:effectLst/>
                <a:latin typeface="Merriweather"/>
              </a:rPr>
              <a:t>― </a:t>
            </a:r>
            <a:r>
              <a:rPr lang="en-US" b="1" i="0" dirty="0">
                <a:effectLst/>
                <a:latin typeface="Lato"/>
              </a:rPr>
              <a:t>Linda Rawson</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224351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D59213C-2A55-4BC8-A954-66FF3D9E32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56A2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1024128" y="2286000"/>
            <a:ext cx="6066818" cy="4023360"/>
          </a:xfrm>
        </p:spPr>
        <p:txBody>
          <a:bodyPr>
            <a:normAutofit/>
          </a:bodyPr>
          <a:lstStyle/>
          <a:p>
            <a:pPr marL="0" indent="0">
              <a:buNone/>
            </a:pPr>
            <a:r>
              <a:rPr lang="en-US" b="0" i="0" dirty="0">
                <a:effectLst/>
                <a:latin typeface="Calibri" panose="020F0502020204030204" pitchFamily="34" charset="0"/>
                <a:cs typeface="Calibri" panose="020F0502020204030204" pitchFamily="34" charset="0"/>
              </a:rPr>
              <a:t>“Good security starts with good design that considers the distributed nature of the application. Security is not a singular event, but rather a process that must be folded into the entire software development life cycle.”</a:t>
            </a:r>
          </a:p>
          <a:p>
            <a:pPr marL="0" indent="0">
              <a:buNone/>
            </a:pPr>
            <a:br>
              <a:rPr lang="en-US" dirty="0">
                <a:latin typeface="Calibri" panose="020F0502020204030204" pitchFamily="34" charset="0"/>
                <a:cs typeface="Calibri" panose="020F0502020204030204" pitchFamily="34" charset="0"/>
              </a:rPr>
            </a:br>
            <a:r>
              <a:rPr lang="en-US" b="0" i="0" dirty="0">
                <a:effectLst/>
                <a:latin typeface="Calibri" panose="020F0502020204030204" pitchFamily="34" charset="0"/>
                <a:cs typeface="Calibri" panose="020F0502020204030204" pitchFamily="34" charset="0"/>
              </a:rPr>
              <a:t>― </a:t>
            </a:r>
            <a:r>
              <a:rPr lang="en-US" b="1" i="0" dirty="0">
                <a:effectLst/>
                <a:latin typeface="Calibri" panose="020F0502020204030204" pitchFamily="34" charset="0"/>
                <a:cs typeface="Calibri" panose="020F0502020204030204" pitchFamily="34" charset="0"/>
              </a:rPr>
              <a:t>Andrew Hoffman, </a:t>
            </a:r>
            <a:r>
              <a:rPr lang="en-US" b="1" i="0" u="none" strike="noStrike" dirty="0">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Web Application Security: Exploitation and Countermeasures for Modern Web Applications</a:t>
            </a:r>
            <a:endParaRPr lang="en-US" dirty="0">
              <a:latin typeface="Calibri" panose="020F0502020204030204" pitchFamily="34" charset="0"/>
              <a:cs typeface="Calibri" panose="020F0502020204030204" pitchFamily="34" charset="0"/>
            </a:endParaRPr>
          </a:p>
        </p:txBody>
      </p:sp>
      <p:pic>
        <p:nvPicPr>
          <p:cNvPr id="6" name="Picture 5" descr="Connecting lines and dots">
            <a:extLst>
              <a:ext uri="{FF2B5EF4-FFF2-40B4-BE49-F238E27FC236}">
                <a16:creationId xmlns:a16="http://schemas.microsoft.com/office/drawing/2014/main" id="{ED0F9004-C513-49F2-B5B0-C42DCA05AD62}"/>
              </a:ext>
            </a:extLst>
          </p:cNvPr>
          <p:cNvPicPr>
            <a:picLocks noChangeAspect="1"/>
          </p:cNvPicPr>
          <p:nvPr/>
        </p:nvPicPr>
        <p:blipFill rotWithShape="1">
          <a:blip r:embed="rId4">
            <a:extLst>
              <a:ext uri="{28A0092B-C50C-407E-A947-70E740481C1C}">
                <a14:useLocalDpi xmlns:a14="http://schemas.microsoft.com/office/drawing/2010/main" val="0"/>
              </a:ext>
            </a:extLst>
          </a:blip>
          <a:srcRect l="25141" r="33251"/>
          <a:stretch/>
        </p:blipFill>
        <p:spPr>
          <a:xfrm>
            <a:off x="7552266" y="10"/>
            <a:ext cx="4639733" cy="6857990"/>
          </a:xfrm>
          <a:prstGeom prst="rect">
            <a:avLst/>
          </a:prstGeom>
        </p:spPr>
      </p:pic>
    </p:spTree>
    <p:extLst>
      <p:ext uri="{BB962C8B-B14F-4D97-AF65-F5344CB8AC3E}">
        <p14:creationId xmlns:p14="http://schemas.microsoft.com/office/powerpoint/2010/main" val="351072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he futuristic interface of a planet">
            <a:extLst>
              <a:ext uri="{FF2B5EF4-FFF2-40B4-BE49-F238E27FC236}">
                <a16:creationId xmlns:a16="http://schemas.microsoft.com/office/drawing/2014/main" id="{ED0F9004-C513-49F2-B5B0-C42DCA05AD62}"/>
              </a:ext>
            </a:extLst>
          </p:cNvPr>
          <p:cNvPicPr>
            <a:picLocks noChangeAspect="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t="8514" r="-1" b="-1"/>
          <a:stretch/>
        </p:blipFill>
        <p:spPr>
          <a:xfrm>
            <a:off x="20" y="-1"/>
            <a:ext cx="12188932" cy="6858000"/>
          </a:xfrm>
          <a:prstGeom prst="rect">
            <a:avLst/>
          </a:prstGeom>
        </p:spPr>
      </p:pic>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643467" y="643467"/>
            <a:ext cx="3684437" cy="5571066"/>
          </a:xfrm>
        </p:spPr>
        <p:txBody>
          <a:bodyPr>
            <a:normAutofit/>
          </a:bodyPr>
          <a:lstStyle/>
          <a:p>
            <a:pPr algn="r"/>
            <a:r>
              <a:rPr lang="en-US" dirty="0"/>
              <a:t>Overview</a:t>
            </a:r>
          </a:p>
        </p:txBody>
      </p: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4971371" y="1674055"/>
            <a:ext cx="6574112" cy="4540478"/>
          </a:xfrm>
        </p:spPr>
        <p:txBody>
          <a:bodyPr anchor="ctr">
            <a:normAutofit/>
          </a:bodyPr>
          <a:lstStyle/>
          <a:p>
            <a:pPr marL="0" indent="0">
              <a:buNone/>
            </a:pPr>
            <a:r>
              <a:rPr lang="en-US" sz="2500" dirty="0">
                <a:latin typeface="Calibri" panose="020F0502020204030204" pitchFamily="34" charset="0"/>
                <a:cs typeface="Calibri" panose="020F0502020204030204" pitchFamily="34" charset="0"/>
              </a:rPr>
              <a:t>One of the goals of an application security program is to aid in the overall reduction of risk to applications. Effectively managing security risks will result in good cyber hygiene. Shifting left in the SSDLC with an emphasis on application risk management will result in a strong and robust application security program. </a:t>
            </a:r>
          </a:p>
          <a:p>
            <a:pPr marL="0" indent="0">
              <a:buNone/>
            </a:pPr>
            <a:endParaRPr lang="en-US" i="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i="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608172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usy crowd">
            <a:extLst>
              <a:ext uri="{FF2B5EF4-FFF2-40B4-BE49-F238E27FC236}">
                <a16:creationId xmlns:a16="http://schemas.microsoft.com/office/drawing/2014/main" id="{ED0F9004-C513-49F2-B5B0-C42DCA05AD6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t="2194" r="-1" b="13197"/>
          <a:stretch/>
        </p:blipFill>
        <p:spPr>
          <a:xfrm>
            <a:off x="20" y="-1"/>
            <a:ext cx="12188932" cy="6858000"/>
          </a:xfrm>
          <a:prstGeom prst="rect">
            <a:avLst/>
          </a:prstGeom>
        </p:spPr>
      </p:pic>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643467" y="643467"/>
            <a:ext cx="3684437" cy="5571066"/>
          </a:xfrm>
        </p:spPr>
        <p:txBody>
          <a:bodyPr>
            <a:normAutofit/>
          </a:bodyPr>
          <a:lstStyle/>
          <a:p>
            <a:pPr algn="r"/>
            <a:r>
              <a:rPr lang="en-US" dirty="0"/>
              <a:t>So, you are a part of </a:t>
            </a:r>
            <a:r>
              <a:rPr lang="en-US" dirty="0" err="1"/>
              <a:t>appsec</a:t>
            </a:r>
            <a:r>
              <a:rPr lang="en-US" dirty="0"/>
              <a:t> - what now?</a:t>
            </a:r>
          </a:p>
        </p:txBody>
      </p: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4971371" y="1113183"/>
            <a:ext cx="6574112" cy="5101350"/>
          </a:xfrm>
        </p:spPr>
        <p:txBody>
          <a:bodyPr anchor="ctr">
            <a:normAutofit/>
          </a:bodyPr>
          <a:lstStyle/>
          <a:p>
            <a:pPr marL="0" indent="0">
              <a:buNone/>
            </a:pPr>
            <a:r>
              <a:rPr lang="en-US" sz="2500" dirty="0">
                <a:latin typeface="Calibri" panose="020F0502020204030204" pitchFamily="34" charset="0"/>
                <a:cs typeface="Calibri" panose="020F0502020204030204" pitchFamily="34" charset="0"/>
              </a:rPr>
              <a:t>Application security programs vary greatly across companies and industries. The more involved the program is throughout the lifecycle of an application, the stronger it is. </a:t>
            </a:r>
          </a:p>
          <a:p>
            <a:pPr marL="0" indent="0">
              <a:buNone/>
            </a:pPr>
            <a:endParaRPr lang="en-US" sz="2500" dirty="0">
              <a:latin typeface="Calibri" panose="020F0502020204030204" pitchFamily="34" charset="0"/>
              <a:cs typeface="Calibri" panose="020F0502020204030204" pitchFamily="34" charset="0"/>
            </a:endParaRPr>
          </a:p>
          <a:p>
            <a:pPr marL="0" indent="0">
              <a:buNone/>
            </a:pPr>
            <a:r>
              <a:rPr lang="en-US" sz="2500" dirty="0">
                <a:latin typeface="Calibri" panose="020F0502020204030204" pitchFamily="34" charset="0"/>
                <a:cs typeface="Calibri" panose="020F0502020204030204" pitchFamily="34" charset="0"/>
              </a:rPr>
              <a:t>Asserting the program as early as possible in the SSDLC will result in a more robust application. </a:t>
            </a:r>
            <a:endParaRPr lang="en-US" sz="2500" i="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335531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2994214" y="5487437"/>
            <a:ext cx="6130766" cy="984842"/>
          </a:xfrm>
        </p:spPr>
        <p:txBody>
          <a:bodyPr vert="horz" lIns="91440" tIns="45720" rIns="91440" bIns="45720" rtlCol="0" anchor="b">
            <a:normAutofit fontScale="90000"/>
          </a:bodyPr>
          <a:lstStyle/>
          <a:p>
            <a:pPr algn="r"/>
            <a:r>
              <a:rPr lang="en-US" sz="4400" spc="200" dirty="0"/>
              <a:t>Shifting Left to reduce risks</a:t>
            </a:r>
          </a:p>
        </p:txBody>
      </p:sp>
      <p:pic>
        <p:nvPicPr>
          <p:cNvPr id="4" name="Picture 3">
            <a:extLst>
              <a:ext uri="{FF2B5EF4-FFF2-40B4-BE49-F238E27FC236}">
                <a16:creationId xmlns:a16="http://schemas.microsoft.com/office/drawing/2014/main" id="{AFAA732F-E118-4B99-BD70-E70125CCC0AE}"/>
              </a:ext>
            </a:extLst>
          </p:cNvPr>
          <p:cNvPicPr>
            <a:picLocks noChangeAspect="1"/>
          </p:cNvPicPr>
          <p:nvPr/>
        </p:nvPicPr>
        <p:blipFill>
          <a:blip r:embed="rId3"/>
          <a:stretch>
            <a:fillRect/>
          </a:stretch>
        </p:blipFill>
        <p:spPr>
          <a:xfrm>
            <a:off x="78177" y="2511634"/>
            <a:ext cx="12000728" cy="2319159"/>
          </a:xfrm>
          <a:prstGeom prst="rect">
            <a:avLst/>
          </a:prstGeom>
        </p:spPr>
      </p:pic>
      <p:pic>
        <p:nvPicPr>
          <p:cNvPr id="6" name="Picture 5">
            <a:extLst>
              <a:ext uri="{FF2B5EF4-FFF2-40B4-BE49-F238E27FC236}">
                <a16:creationId xmlns:a16="http://schemas.microsoft.com/office/drawing/2014/main" id="{08A49B2E-7F55-4DF9-A1E0-D23F47CEAEAD}"/>
              </a:ext>
            </a:extLst>
          </p:cNvPr>
          <p:cNvPicPr>
            <a:picLocks noChangeAspect="1"/>
          </p:cNvPicPr>
          <p:nvPr/>
        </p:nvPicPr>
        <p:blipFill>
          <a:blip r:embed="rId4"/>
          <a:stretch>
            <a:fillRect/>
          </a:stretch>
        </p:blipFill>
        <p:spPr>
          <a:xfrm>
            <a:off x="2137463" y="743938"/>
            <a:ext cx="10091199" cy="981346"/>
          </a:xfrm>
          <a:prstGeom prst="rect">
            <a:avLst/>
          </a:prstGeom>
        </p:spPr>
      </p:pic>
    </p:spTree>
    <p:extLst>
      <p:ext uri="{BB962C8B-B14F-4D97-AF65-F5344CB8AC3E}">
        <p14:creationId xmlns:p14="http://schemas.microsoft.com/office/powerpoint/2010/main" val="3500114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1024128" y="518956"/>
            <a:ext cx="6066818" cy="1499616"/>
          </a:xfrm>
        </p:spPr>
        <p:txBody>
          <a:bodyPr>
            <a:normAutofit/>
          </a:bodyPr>
          <a:lstStyle/>
          <a:p>
            <a:r>
              <a:rPr lang="en-US" dirty="0"/>
              <a:t>Planning</a:t>
            </a:r>
          </a:p>
        </p:txBody>
      </p: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1024128" y="2018572"/>
            <a:ext cx="6066818" cy="4290788"/>
          </a:xfrm>
        </p:spPr>
        <p:txBody>
          <a:bodyPr>
            <a:normAutofit/>
          </a:bodyPr>
          <a:lstStyle/>
          <a:p>
            <a:r>
              <a:rPr lang="en-US" b="1" dirty="0">
                <a:solidFill>
                  <a:srgbClr val="00B0F0"/>
                </a:solidFill>
                <a:latin typeface="Calibri" panose="020F0502020204030204" pitchFamily="34" charset="0"/>
                <a:cs typeface="Calibri" panose="020F0502020204030204" pitchFamily="34" charset="0"/>
              </a:rPr>
              <a:t>Review security aspects within a program plan.</a:t>
            </a:r>
            <a:br>
              <a:rPr lang="en-US" b="1" dirty="0">
                <a:solidFill>
                  <a:srgbClr val="00B0F0"/>
                </a:solidFill>
                <a:latin typeface="Calibri" panose="020F0502020204030204" pitchFamily="34" charset="0"/>
                <a:cs typeface="Calibri" panose="020F0502020204030204" pitchFamily="34" charset="0"/>
              </a:rPr>
            </a:br>
            <a:endParaRPr lang="en-US" b="1" dirty="0">
              <a:solidFill>
                <a:srgbClr val="00B0F0"/>
              </a:solidFill>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Is penetration testing required?</a:t>
            </a:r>
          </a:p>
          <a:p>
            <a:pPr lvl="1"/>
            <a:r>
              <a:rPr lang="en-US" dirty="0">
                <a:latin typeface="Calibri" panose="020F0502020204030204" pitchFamily="34" charset="0"/>
                <a:cs typeface="Calibri" panose="020F0502020204030204" pitchFamily="34" charset="0"/>
              </a:rPr>
              <a:t>Does an </a:t>
            </a:r>
            <a:r>
              <a:rPr lang="en-US" dirty="0" err="1">
                <a:latin typeface="Calibri" panose="020F0502020204030204" pitchFamily="34" charset="0"/>
                <a:cs typeface="Calibri" panose="020F0502020204030204" pitchFamily="34" charset="0"/>
              </a:rPr>
              <a:t>appsec</a:t>
            </a:r>
            <a:r>
              <a:rPr lang="en-US" dirty="0">
                <a:latin typeface="Calibri" panose="020F0502020204030204" pitchFamily="34" charset="0"/>
                <a:cs typeface="Calibri" panose="020F0502020204030204" pitchFamily="34" charset="0"/>
              </a:rPr>
              <a:t> person need to be involved?</a:t>
            </a:r>
          </a:p>
          <a:p>
            <a:pPr lvl="1"/>
            <a:r>
              <a:rPr lang="en-US" dirty="0">
                <a:latin typeface="Calibri" panose="020F0502020204030204" pitchFamily="34" charset="0"/>
                <a:cs typeface="Calibri" panose="020F0502020204030204" pitchFamily="34" charset="0"/>
              </a:rPr>
              <a:t>What is the schedule?</a:t>
            </a:r>
          </a:p>
          <a:p>
            <a:pPr lvl="1"/>
            <a:r>
              <a:rPr lang="en-US" dirty="0">
                <a:latin typeface="Calibri" panose="020F0502020204030204" pitchFamily="34" charset="0"/>
                <a:cs typeface="Calibri" panose="020F0502020204030204" pitchFamily="34" charset="0"/>
              </a:rPr>
              <a:t>Are proper resources allocated?</a:t>
            </a:r>
          </a:p>
          <a:p>
            <a:pPr lvl="1"/>
            <a:endParaRPr lang="en-US" sz="2500" dirty="0">
              <a:latin typeface="Calibri" panose="020F0502020204030204" pitchFamily="34" charset="0"/>
              <a:cs typeface="Calibri" panose="020F0502020204030204" pitchFamily="34" charset="0"/>
            </a:endParaRPr>
          </a:p>
          <a:p>
            <a:pPr marL="128016" lvl="1" indent="0">
              <a:buNone/>
            </a:pPr>
            <a:r>
              <a:rPr lang="en-US" sz="2200" dirty="0">
                <a:latin typeface="Calibri" panose="020F0502020204030204" pitchFamily="34" charset="0"/>
                <a:cs typeface="Calibri" panose="020F0502020204030204" pitchFamily="34" charset="0"/>
              </a:rPr>
              <a:t>Review of the Program or project plan will </a:t>
            </a:r>
            <a:r>
              <a:rPr lang="en-US" sz="2200" b="1" dirty="0">
                <a:solidFill>
                  <a:srgbClr val="00B0F0"/>
                </a:solidFill>
                <a:latin typeface="Calibri" panose="020F0502020204030204" pitchFamily="34" charset="0"/>
                <a:cs typeface="Calibri" panose="020F0502020204030204" pitchFamily="34" charset="0"/>
              </a:rPr>
              <a:t>help prevent surprises </a:t>
            </a:r>
            <a:r>
              <a:rPr lang="en-US" sz="2200" dirty="0">
                <a:latin typeface="Calibri" panose="020F0502020204030204" pitchFamily="34" charset="0"/>
                <a:cs typeface="Calibri" panose="020F0502020204030204" pitchFamily="34" charset="0"/>
              </a:rPr>
              <a:t>or lack of resources later. It will also help ensure the proper security gates are followed and security decisions will not be made without your involvement.</a:t>
            </a:r>
          </a:p>
          <a:p>
            <a:pPr marL="128016" lvl="1" indent="0">
              <a:buNone/>
            </a:pPr>
            <a:endParaRPr lang="en-US" dirty="0">
              <a:latin typeface="Calibri" panose="020F0502020204030204" pitchFamily="34" charset="0"/>
              <a:cs typeface="Calibri" panose="020F0502020204030204" pitchFamily="34" charset="0"/>
            </a:endParaRPr>
          </a:p>
        </p:txBody>
      </p:sp>
      <p:pic>
        <p:nvPicPr>
          <p:cNvPr id="6" name="Picture 5" descr="People solving problems">
            <a:extLst>
              <a:ext uri="{FF2B5EF4-FFF2-40B4-BE49-F238E27FC236}">
                <a16:creationId xmlns:a16="http://schemas.microsoft.com/office/drawing/2014/main" id="{ED0F9004-C513-49F2-B5B0-C42DCA05AD62}"/>
              </a:ext>
            </a:extLst>
          </p:cNvPr>
          <p:cNvPicPr>
            <a:picLocks noChangeAspect="1"/>
          </p:cNvPicPr>
          <p:nvPr/>
        </p:nvPicPr>
        <p:blipFill>
          <a:blip r:embed="rId3">
            <a:extLst>
              <a:ext uri="{28A0092B-C50C-407E-A947-70E740481C1C}">
                <a14:useLocalDpi xmlns:a14="http://schemas.microsoft.com/office/drawing/2010/main" val="0"/>
              </a:ext>
            </a:extLst>
          </a:blip>
          <a:srcRect l="27455" r="27455"/>
          <a:stretch/>
        </p:blipFill>
        <p:spPr>
          <a:xfrm>
            <a:off x="7552266" y="10"/>
            <a:ext cx="4639733" cy="6857990"/>
          </a:xfrm>
          <a:prstGeom prst="rect">
            <a:avLst/>
          </a:prstGeom>
        </p:spPr>
      </p:pic>
    </p:spTree>
    <p:extLst>
      <p:ext uri="{BB962C8B-B14F-4D97-AF65-F5344CB8AC3E}">
        <p14:creationId xmlns:p14="http://schemas.microsoft.com/office/powerpoint/2010/main" val="2928903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1024128" y="518956"/>
            <a:ext cx="6066818" cy="1499616"/>
          </a:xfrm>
        </p:spPr>
        <p:txBody>
          <a:bodyPr>
            <a:normAutofit/>
          </a:bodyPr>
          <a:lstStyle/>
          <a:p>
            <a:r>
              <a:rPr lang="en-US" dirty="0"/>
              <a:t>Requirements</a:t>
            </a:r>
          </a:p>
        </p:txBody>
      </p: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1015027" y="1656522"/>
            <a:ext cx="6075920" cy="4260184"/>
          </a:xfrm>
        </p:spPr>
        <p:txBody>
          <a:bodyPr>
            <a:normAutofit/>
          </a:bodyPr>
          <a:lstStyle/>
          <a:p>
            <a:endParaRPr lang="en-US" sz="2400" b="1" dirty="0">
              <a:latin typeface="Calibri" panose="020F0502020204030204" pitchFamily="34" charset="0"/>
              <a:cs typeface="Calibri" panose="020F0502020204030204" pitchFamily="34" charset="0"/>
            </a:endParaRPr>
          </a:p>
          <a:p>
            <a:r>
              <a:rPr lang="en-US" sz="2400" b="1" dirty="0">
                <a:solidFill>
                  <a:srgbClr val="00B0F0"/>
                </a:solidFill>
                <a:latin typeface="Calibri" panose="020F0502020204030204" pitchFamily="34" charset="0"/>
                <a:cs typeface="Calibri" panose="020F0502020204030204" pitchFamily="34" charset="0"/>
              </a:rPr>
              <a:t>Security Requirements are defined and/or reviewed at this phase </a:t>
            </a:r>
            <a:br>
              <a:rPr lang="en-US" sz="2400" b="1" dirty="0">
                <a:solidFill>
                  <a:srgbClr val="00B0F0"/>
                </a:solidFill>
                <a:latin typeface="Calibri" panose="020F0502020204030204" pitchFamily="34" charset="0"/>
                <a:cs typeface="Calibri" panose="020F0502020204030204" pitchFamily="34" charset="0"/>
              </a:rPr>
            </a:br>
            <a:endParaRPr lang="en-US" sz="2400" b="1" dirty="0">
              <a:solidFill>
                <a:srgbClr val="00B0F0"/>
              </a:solidFill>
              <a:latin typeface="Calibri" panose="020F0502020204030204" pitchFamily="34" charset="0"/>
              <a:cs typeface="Calibri" panose="020F0502020204030204" pitchFamily="34" charset="0"/>
            </a:endParaRPr>
          </a:p>
          <a:p>
            <a:pPr lvl="1"/>
            <a:r>
              <a:rPr lang="en-US" sz="2400" dirty="0">
                <a:latin typeface="Calibri" panose="020F0502020204030204" pitchFamily="34" charset="0"/>
                <a:cs typeface="Calibri" panose="020F0502020204030204" pitchFamily="34" charset="0"/>
              </a:rPr>
              <a:t>Some security or secure coding requirements should already exist and can take the workload off the security team.</a:t>
            </a:r>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OWASP’s ASVS and cheat sheets can be used as a guide to create application requirements. </a:t>
            </a:r>
          </a:p>
        </p:txBody>
      </p:sp>
      <p:pic>
        <p:nvPicPr>
          <p:cNvPr id="6" name="Picture 5" descr="Person pointing at the stock market graph with virtual screen">
            <a:extLst>
              <a:ext uri="{FF2B5EF4-FFF2-40B4-BE49-F238E27FC236}">
                <a16:creationId xmlns:a16="http://schemas.microsoft.com/office/drawing/2014/main" id="{ED0F9004-C513-49F2-B5B0-C42DCA05AD62}"/>
              </a:ext>
            </a:extLst>
          </p:cNvPr>
          <p:cNvPicPr>
            <a:picLocks noChangeAspect="1"/>
          </p:cNvPicPr>
          <p:nvPr/>
        </p:nvPicPr>
        <p:blipFill>
          <a:blip r:embed="rId3">
            <a:extLst>
              <a:ext uri="{28A0092B-C50C-407E-A947-70E740481C1C}">
                <a14:useLocalDpi xmlns:a14="http://schemas.microsoft.com/office/drawing/2010/main" val="0"/>
              </a:ext>
            </a:extLst>
          </a:blip>
          <a:srcRect l="27464" r="27464"/>
          <a:stretch/>
        </p:blipFill>
        <p:spPr>
          <a:xfrm>
            <a:off x="7552266" y="10"/>
            <a:ext cx="4639733" cy="6857990"/>
          </a:xfrm>
          <a:prstGeom prst="rect">
            <a:avLst/>
          </a:prstGeom>
        </p:spPr>
      </p:pic>
      <p:sp>
        <p:nvSpPr>
          <p:cNvPr id="4" name="TextBox 3">
            <a:extLst>
              <a:ext uri="{FF2B5EF4-FFF2-40B4-BE49-F238E27FC236}">
                <a16:creationId xmlns:a16="http://schemas.microsoft.com/office/drawing/2014/main" id="{1F502B3E-82E4-4218-A374-ADC1A5E4A7DC}"/>
              </a:ext>
            </a:extLst>
          </p:cNvPr>
          <p:cNvSpPr txBox="1"/>
          <p:nvPr/>
        </p:nvSpPr>
        <p:spPr>
          <a:xfrm>
            <a:off x="252437" y="6211659"/>
            <a:ext cx="7368988" cy="646331"/>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https://owasp.org/www-project-application-security-verification-standard</a:t>
            </a:r>
          </a:p>
          <a:p>
            <a:endParaRPr lang="en-US" dirty="0"/>
          </a:p>
        </p:txBody>
      </p:sp>
    </p:spTree>
    <p:extLst>
      <p:ext uri="{BB962C8B-B14F-4D97-AF65-F5344CB8AC3E}">
        <p14:creationId xmlns:p14="http://schemas.microsoft.com/office/powerpoint/2010/main" val="3469542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B1D2-96D1-4A37-8BBB-E39CC5EBBAFC}"/>
              </a:ext>
            </a:extLst>
          </p:cNvPr>
          <p:cNvSpPr>
            <a:spLocks noGrp="1"/>
          </p:cNvSpPr>
          <p:nvPr>
            <p:ph type="title"/>
          </p:nvPr>
        </p:nvSpPr>
        <p:spPr>
          <a:xfrm>
            <a:off x="1024128" y="518956"/>
            <a:ext cx="6066818" cy="1499616"/>
          </a:xfrm>
        </p:spPr>
        <p:txBody>
          <a:bodyPr>
            <a:normAutofit/>
          </a:bodyPr>
          <a:lstStyle/>
          <a:p>
            <a:r>
              <a:rPr lang="en-US" dirty="0"/>
              <a:t>Design</a:t>
            </a:r>
          </a:p>
        </p:txBody>
      </p:sp>
      <p:sp>
        <p:nvSpPr>
          <p:cNvPr id="3" name="Content Placeholder 2">
            <a:extLst>
              <a:ext uri="{FF2B5EF4-FFF2-40B4-BE49-F238E27FC236}">
                <a16:creationId xmlns:a16="http://schemas.microsoft.com/office/drawing/2014/main" id="{9A845A8F-60C7-4F23-9189-9C5678FDEE4C}"/>
              </a:ext>
            </a:extLst>
          </p:cNvPr>
          <p:cNvSpPr>
            <a:spLocks noGrp="1"/>
          </p:cNvSpPr>
          <p:nvPr>
            <p:ph idx="1"/>
          </p:nvPr>
        </p:nvSpPr>
        <p:spPr>
          <a:xfrm>
            <a:off x="1024128" y="2286000"/>
            <a:ext cx="6066818" cy="4023360"/>
          </a:xfrm>
        </p:spPr>
        <p:txBody>
          <a:bodyPr>
            <a:normAutofit/>
          </a:bodyPr>
          <a:lstStyle/>
          <a:p>
            <a:pPr lvl="1"/>
            <a:r>
              <a:rPr lang="en-US" sz="2000" dirty="0">
                <a:effectLst/>
                <a:latin typeface="Calibri" panose="020F0502020204030204" pitchFamily="34" charset="0"/>
                <a:ea typeface="Calibri" panose="020F0502020204030204" pitchFamily="34" charset="0"/>
                <a:cs typeface="Calibri" panose="020F0502020204030204" pitchFamily="34" charset="0"/>
              </a:rPr>
              <a:t>Security reviews the </a:t>
            </a:r>
            <a:r>
              <a:rPr lang="en-US" sz="2000" dirty="0">
                <a:latin typeface="Calibri" panose="020F0502020204030204" pitchFamily="34" charset="0"/>
                <a:ea typeface="Calibri" panose="020F0502020204030204" pitchFamily="34" charset="0"/>
                <a:cs typeface="Calibri" panose="020F0502020204030204" pitchFamily="34" charset="0"/>
              </a:rPr>
              <a:t>application d</a:t>
            </a:r>
            <a:r>
              <a:rPr lang="en-US" sz="2000" dirty="0">
                <a:effectLst/>
                <a:latin typeface="Calibri" panose="020F0502020204030204" pitchFamily="34" charset="0"/>
                <a:ea typeface="Calibri" panose="020F0502020204030204" pitchFamily="34" charset="0"/>
                <a:cs typeface="Calibri" panose="020F0502020204030204" pitchFamily="34" charset="0"/>
              </a:rPr>
              <a:t>esign documentation</a:t>
            </a:r>
          </a:p>
          <a:p>
            <a:pPr marL="128016" lvl="1" indent="0">
              <a:buNone/>
            </a:pP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lvl="1"/>
            <a:r>
              <a:rPr lang="en-US" sz="2000" dirty="0">
                <a:latin typeface="Calibri" panose="020F0502020204030204" pitchFamily="34" charset="0"/>
                <a:ea typeface="Calibri" panose="020F0502020204030204" pitchFamily="34" charset="0"/>
                <a:cs typeface="Calibri" panose="020F0502020204030204" pitchFamily="34" charset="0"/>
              </a:rPr>
              <a:t>A</a:t>
            </a:r>
            <a:r>
              <a:rPr lang="en-US" sz="2000" dirty="0">
                <a:effectLst/>
                <a:latin typeface="Calibri" panose="020F0502020204030204" pitchFamily="34" charset="0"/>
                <a:ea typeface="Calibri" panose="020F0502020204030204" pitchFamily="34" charset="0"/>
                <a:cs typeface="Calibri" panose="020F0502020204030204" pitchFamily="34" charset="0"/>
              </a:rPr>
              <a:t>rchitecture design review (may be a separate team).</a:t>
            </a:r>
          </a:p>
          <a:p>
            <a:pPr marL="128016" lvl="1" indent="0">
              <a:buNone/>
            </a:pPr>
            <a:r>
              <a:rPr lang="en-US" sz="2000" dirty="0">
                <a:effectLst/>
                <a:latin typeface="Calibri" panose="020F0502020204030204" pitchFamily="34" charset="0"/>
                <a:ea typeface="Calibri" panose="020F0502020204030204" pitchFamily="34" charset="0"/>
                <a:cs typeface="Calibri" panose="020F0502020204030204" pitchFamily="34" charset="0"/>
              </a:rPr>
              <a:t> </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T</a:t>
            </a:r>
            <a:r>
              <a:rPr lang="en-US" sz="2000" dirty="0">
                <a:latin typeface="Calibri" panose="020F0502020204030204" pitchFamily="34" charset="0"/>
                <a:cs typeface="Calibri" panose="020F0502020204030204" pitchFamily="34" charset="0"/>
              </a:rPr>
              <a:t>hreat Modeling begins</a:t>
            </a:r>
          </a:p>
        </p:txBody>
      </p:sp>
      <p:pic>
        <p:nvPicPr>
          <p:cNvPr id="6" name="Picture 5" descr="A woven texture pattern">
            <a:extLst>
              <a:ext uri="{FF2B5EF4-FFF2-40B4-BE49-F238E27FC236}">
                <a16:creationId xmlns:a16="http://schemas.microsoft.com/office/drawing/2014/main" id="{ED0F9004-C513-49F2-B5B0-C42DCA05AD62}"/>
              </a:ext>
            </a:extLst>
          </p:cNvPr>
          <p:cNvPicPr>
            <a:picLocks noChangeAspect="1"/>
          </p:cNvPicPr>
          <p:nvPr/>
        </p:nvPicPr>
        <p:blipFill>
          <a:blip r:embed="rId3">
            <a:extLst>
              <a:ext uri="{28A0092B-C50C-407E-A947-70E740481C1C}">
                <a14:useLocalDpi xmlns:a14="http://schemas.microsoft.com/office/drawing/2010/main" val="0"/>
              </a:ext>
            </a:extLst>
          </a:blip>
          <a:srcRect l="30976" r="30976"/>
          <a:stretch/>
        </p:blipFill>
        <p:spPr>
          <a:xfrm>
            <a:off x="7552266" y="10"/>
            <a:ext cx="4639733" cy="6857990"/>
          </a:xfrm>
          <a:prstGeom prst="rect">
            <a:avLst/>
          </a:prstGeom>
        </p:spPr>
      </p:pic>
    </p:spTree>
    <p:extLst>
      <p:ext uri="{BB962C8B-B14F-4D97-AF65-F5344CB8AC3E}">
        <p14:creationId xmlns:p14="http://schemas.microsoft.com/office/powerpoint/2010/main" val="11036814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5732</TotalTime>
  <Words>2226</Words>
  <Application>Microsoft Office PowerPoint</Application>
  <PresentationFormat>Widescreen</PresentationFormat>
  <Paragraphs>137</Paragraphs>
  <Slides>21</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Lato</vt:lpstr>
      <vt:lpstr>Merriweather</vt:lpstr>
      <vt:lpstr>Times New Roman</vt:lpstr>
      <vt:lpstr>Tw Cen MT</vt:lpstr>
      <vt:lpstr>Tw Cen MT Condensed</vt:lpstr>
      <vt:lpstr>Tw Cen MT Condensed (Headings)</vt:lpstr>
      <vt:lpstr>Wingdings 3</vt:lpstr>
      <vt:lpstr>Integral</vt:lpstr>
      <vt:lpstr>Application Security – Reducing the attack surface</vt:lpstr>
      <vt:lpstr>   About Me</vt:lpstr>
      <vt:lpstr>PowerPoint Presentation</vt:lpstr>
      <vt:lpstr>Overview</vt:lpstr>
      <vt:lpstr>So, you are a part of appsec - what now?</vt:lpstr>
      <vt:lpstr>Shifting Left to reduce risks</vt:lpstr>
      <vt:lpstr>Planning</vt:lpstr>
      <vt:lpstr>Requirements</vt:lpstr>
      <vt:lpstr>Design</vt:lpstr>
      <vt:lpstr>Threat Modeling</vt:lpstr>
      <vt:lpstr>Risk assessment</vt:lpstr>
      <vt:lpstr>Risk assessment</vt:lpstr>
      <vt:lpstr>Development </vt:lpstr>
      <vt:lpstr>Test</vt:lpstr>
      <vt:lpstr>Release</vt:lpstr>
      <vt:lpstr>Ineffective AppSec Programs &amp; Lessons Learned</vt:lpstr>
      <vt:lpstr>#1 Involve AppSec   #2 SECURITY Requirements </vt:lpstr>
      <vt:lpstr>#3 Process awareness   #4 transparent Metrics and Reporting</vt:lpstr>
      <vt:lpstr>PowerPoint Presentation</vt:lpstr>
      <vt:lpstr>#7 Too much or not enough automation?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Security Risk Reduction</dc:title>
  <dc:creator>Tait, Roxanne</dc:creator>
  <cp:lastModifiedBy>Roxanne Tait</cp:lastModifiedBy>
  <cp:revision>86</cp:revision>
  <dcterms:created xsi:type="dcterms:W3CDTF">2021-05-19T19:59:41Z</dcterms:created>
  <dcterms:modified xsi:type="dcterms:W3CDTF">2021-06-21T20:56:51Z</dcterms:modified>
</cp:coreProperties>
</file>